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18" autoAdjust="0"/>
  </p:normalViewPr>
  <p:slideViewPr>
    <p:cSldViewPr snapToGrid="0" snapToObjects="1">
      <p:cViewPr>
        <p:scale>
          <a:sx n="86" d="100"/>
          <a:sy n="86" d="100"/>
        </p:scale>
        <p:origin x="-1720"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hu-HU"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Master-Untertitelformat bearbeiten</a:t>
            </a:r>
            <a:endParaRPr lang="de-DE"/>
          </a:p>
        </p:txBody>
      </p:sp>
      <p:sp>
        <p:nvSpPr>
          <p:cNvPr id="4" name="Datumsplatzhalter 3"/>
          <p:cNvSpPr>
            <a:spLocks noGrp="1"/>
          </p:cNvSpPr>
          <p:nvPr>
            <p:ph type="dt" sz="half" idx="10"/>
          </p:nvPr>
        </p:nvSpPr>
        <p:spPr/>
        <p:txBody>
          <a:bodyPr/>
          <a:lstStyle/>
          <a:p>
            <a:fld id="{B6F7DCF5-14DF-6F46-BC07-FB4A203D9195}" type="datetimeFigureOut">
              <a:rPr lang="de-DE" smtClean="0"/>
              <a:t>29/08/16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418032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4" name="Datumsplatzhalter 3"/>
          <p:cNvSpPr>
            <a:spLocks noGrp="1"/>
          </p:cNvSpPr>
          <p:nvPr>
            <p:ph type="dt" sz="half" idx="10"/>
          </p:nvPr>
        </p:nvSpPr>
        <p:spPr/>
        <p:txBody>
          <a:bodyPr/>
          <a:lstStyle/>
          <a:p>
            <a:fld id="{B6F7DCF5-14DF-6F46-BC07-FB4A203D9195}" type="datetimeFigureOut">
              <a:rPr lang="de-DE" smtClean="0"/>
              <a:t>29/08/16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55860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hu-HU"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4" name="Datumsplatzhalter 3"/>
          <p:cNvSpPr>
            <a:spLocks noGrp="1"/>
          </p:cNvSpPr>
          <p:nvPr>
            <p:ph type="dt" sz="half" idx="10"/>
          </p:nvPr>
        </p:nvSpPr>
        <p:spPr/>
        <p:txBody>
          <a:bodyPr/>
          <a:lstStyle/>
          <a:p>
            <a:fld id="{B6F7DCF5-14DF-6F46-BC07-FB4A203D9195}" type="datetimeFigureOut">
              <a:rPr lang="de-DE" smtClean="0"/>
              <a:t>29/08/16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319812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smtClean="0"/>
              <a:t>Mastertitelformat bearbeiten</a:t>
            </a:r>
            <a:endParaRPr lang="de-DE"/>
          </a:p>
        </p:txBody>
      </p:sp>
      <p:sp>
        <p:nvSpPr>
          <p:cNvPr id="3" name="Inhaltsplatzhalter 2"/>
          <p:cNvSpPr>
            <a:spLocks noGrp="1"/>
          </p:cNvSpPr>
          <p:nvPr>
            <p:ph idx="1"/>
          </p:nvPr>
        </p:nvSpPr>
        <p:spPr/>
        <p:txBody>
          <a:body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4" name="Datumsplatzhalter 3"/>
          <p:cNvSpPr>
            <a:spLocks noGrp="1"/>
          </p:cNvSpPr>
          <p:nvPr>
            <p:ph type="dt" sz="half" idx="10"/>
          </p:nvPr>
        </p:nvSpPr>
        <p:spPr/>
        <p:txBody>
          <a:bodyPr/>
          <a:lstStyle/>
          <a:p>
            <a:fld id="{B6F7DCF5-14DF-6F46-BC07-FB4A203D9195}" type="datetimeFigureOut">
              <a:rPr lang="de-DE" smtClean="0"/>
              <a:t>29/08/16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3867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hu-HU"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Mastertextformat bearbeiten</a:t>
            </a:r>
          </a:p>
        </p:txBody>
      </p:sp>
      <p:sp>
        <p:nvSpPr>
          <p:cNvPr id="4" name="Datumsplatzhalter 3"/>
          <p:cNvSpPr>
            <a:spLocks noGrp="1"/>
          </p:cNvSpPr>
          <p:nvPr>
            <p:ph type="dt" sz="half" idx="10"/>
          </p:nvPr>
        </p:nvSpPr>
        <p:spPr/>
        <p:txBody>
          <a:bodyPr/>
          <a:lstStyle/>
          <a:p>
            <a:fld id="{B6F7DCF5-14DF-6F46-BC07-FB4A203D9195}" type="datetimeFigureOut">
              <a:rPr lang="de-DE" smtClean="0"/>
              <a:t>29/08/16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11280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5" name="Datumsplatzhalter 4"/>
          <p:cNvSpPr>
            <a:spLocks noGrp="1"/>
          </p:cNvSpPr>
          <p:nvPr>
            <p:ph type="dt" sz="half" idx="10"/>
          </p:nvPr>
        </p:nvSpPr>
        <p:spPr/>
        <p:txBody>
          <a:bodyPr/>
          <a:lstStyle/>
          <a:p>
            <a:fld id="{B6F7DCF5-14DF-6F46-BC07-FB4A203D9195}" type="datetimeFigureOut">
              <a:rPr lang="de-DE" smtClean="0"/>
              <a:t>29/08/16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96434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hu-HU"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7" name="Datumsplatzhalter 6"/>
          <p:cNvSpPr>
            <a:spLocks noGrp="1"/>
          </p:cNvSpPr>
          <p:nvPr>
            <p:ph type="dt" sz="half" idx="10"/>
          </p:nvPr>
        </p:nvSpPr>
        <p:spPr/>
        <p:txBody>
          <a:bodyPr/>
          <a:lstStyle/>
          <a:p>
            <a:fld id="{B6F7DCF5-14DF-6F46-BC07-FB4A203D9195}" type="datetimeFigureOut">
              <a:rPr lang="de-DE" smtClean="0"/>
              <a:t>29/08/16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162371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hu-HU" smtClean="0"/>
              <a:t>Mastertitelformat bearbeiten</a:t>
            </a:r>
            <a:endParaRPr lang="de-DE"/>
          </a:p>
        </p:txBody>
      </p:sp>
      <p:sp>
        <p:nvSpPr>
          <p:cNvPr id="3" name="Datumsplatzhalter 2"/>
          <p:cNvSpPr>
            <a:spLocks noGrp="1"/>
          </p:cNvSpPr>
          <p:nvPr>
            <p:ph type="dt" sz="half" idx="10"/>
          </p:nvPr>
        </p:nvSpPr>
        <p:spPr/>
        <p:txBody>
          <a:bodyPr/>
          <a:lstStyle/>
          <a:p>
            <a:fld id="{B6F7DCF5-14DF-6F46-BC07-FB4A203D9195}" type="datetimeFigureOut">
              <a:rPr lang="de-DE" smtClean="0"/>
              <a:t>29/08/16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316193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6F7DCF5-14DF-6F46-BC07-FB4A203D9195}" type="datetimeFigureOut">
              <a:rPr lang="de-DE" smtClean="0"/>
              <a:t>29/08/16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94536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hu-HU"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Mastertextformat bearbeiten</a:t>
            </a:r>
          </a:p>
        </p:txBody>
      </p:sp>
      <p:sp>
        <p:nvSpPr>
          <p:cNvPr id="5" name="Datumsplatzhalter 4"/>
          <p:cNvSpPr>
            <a:spLocks noGrp="1"/>
          </p:cNvSpPr>
          <p:nvPr>
            <p:ph type="dt" sz="half" idx="10"/>
          </p:nvPr>
        </p:nvSpPr>
        <p:spPr/>
        <p:txBody>
          <a:bodyPr/>
          <a:lstStyle/>
          <a:p>
            <a:fld id="{B6F7DCF5-14DF-6F46-BC07-FB4A203D9195}" type="datetimeFigureOut">
              <a:rPr lang="de-DE" smtClean="0"/>
              <a:t>29/08/16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363225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hu-HU"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Mastertextformat bearbeiten</a:t>
            </a:r>
          </a:p>
        </p:txBody>
      </p:sp>
      <p:sp>
        <p:nvSpPr>
          <p:cNvPr id="5" name="Datumsplatzhalter 4"/>
          <p:cNvSpPr>
            <a:spLocks noGrp="1"/>
          </p:cNvSpPr>
          <p:nvPr>
            <p:ph type="dt" sz="half" idx="10"/>
          </p:nvPr>
        </p:nvSpPr>
        <p:spPr/>
        <p:txBody>
          <a:bodyPr/>
          <a:lstStyle/>
          <a:p>
            <a:fld id="{B6F7DCF5-14DF-6F46-BC07-FB4A203D9195}" type="datetimeFigureOut">
              <a:rPr lang="de-DE" smtClean="0"/>
              <a:t>29/08/16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19A7A43-C57B-F24C-A374-0B7F89987716}" type="slidenum">
              <a:rPr lang="de-DE" smtClean="0"/>
              <a:t>‹Nr.›</a:t>
            </a:fld>
            <a:endParaRPr lang="de-DE"/>
          </a:p>
        </p:txBody>
      </p:sp>
    </p:spTree>
    <p:extLst>
      <p:ext uri="{BB962C8B-B14F-4D97-AF65-F5344CB8AC3E}">
        <p14:creationId xmlns:p14="http://schemas.microsoft.com/office/powerpoint/2010/main" val="1393221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Mastertextformat bearbeiten</a:t>
            </a:r>
          </a:p>
          <a:p>
            <a:pPr lvl="1"/>
            <a:r>
              <a:rPr lang="hu-HU" smtClean="0"/>
              <a:t>Zweite Ebene</a:t>
            </a:r>
          </a:p>
          <a:p>
            <a:pPr lvl="2"/>
            <a:r>
              <a:rPr lang="hu-HU" smtClean="0"/>
              <a:t>Dritte Ebene</a:t>
            </a:r>
          </a:p>
          <a:p>
            <a:pPr lvl="3"/>
            <a:r>
              <a:rPr lang="hu-HU" smtClean="0"/>
              <a:t>Vierte Ebene</a:t>
            </a:r>
          </a:p>
          <a:p>
            <a:pPr lvl="4"/>
            <a:r>
              <a:rPr lang="hu-HU"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DCF5-14DF-6F46-BC07-FB4A203D9195}" type="datetimeFigureOut">
              <a:rPr lang="de-DE" smtClean="0"/>
              <a:t>29/08/16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A7A43-C57B-F24C-A374-0B7F89987716}" type="slidenum">
              <a:rPr lang="de-DE" smtClean="0"/>
              <a:t>‹Nr.›</a:t>
            </a:fld>
            <a:endParaRPr lang="de-DE"/>
          </a:p>
        </p:txBody>
      </p:sp>
    </p:spTree>
    <p:extLst>
      <p:ext uri="{BB962C8B-B14F-4D97-AF65-F5344CB8AC3E}">
        <p14:creationId xmlns:p14="http://schemas.microsoft.com/office/powerpoint/2010/main" val="3640016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eta.petabyte-research.org"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petabyte-research.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ngarianscienc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39696"/>
            <a:ext cx="7772400" cy="1470025"/>
          </a:xfrm>
        </p:spPr>
        <p:txBody>
          <a:bodyPr>
            <a:normAutofit fontScale="90000"/>
          </a:bodyPr>
          <a:lstStyle/>
          <a:p>
            <a:r>
              <a:rPr lang="de-DE" b="1" dirty="0" err="1" smtClean="0"/>
              <a:t>Blindfolded</a:t>
            </a:r>
            <a:r>
              <a:rPr lang="de-DE" b="1" dirty="0" smtClean="0"/>
              <a:t> NLP</a:t>
            </a:r>
            <a:r>
              <a:rPr lang="de-DE" dirty="0" smtClean="0"/>
              <a:t>:</a:t>
            </a:r>
            <a:br>
              <a:rPr lang="de-DE" dirty="0" smtClean="0"/>
            </a:br>
            <a:r>
              <a:rPr lang="en-US" sz="3600" dirty="0"/>
              <a:t>Unsupervised Learning for Automatically Generating Topic Labels</a:t>
            </a:r>
            <a:r>
              <a:rPr lang="en-US" sz="3600" dirty="0" smtClean="0">
                <a:effectLst/>
              </a:rPr>
              <a:t> </a:t>
            </a:r>
            <a:endParaRPr lang="de-DE" sz="3600" dirty="0"/>
          </a:p>
        </p:txBody>
      </p:sp>
      <p:sp>
        <p:nvSpPr>
          <p:cNvPr id="3" name="Untertitel 2"/>
          <p:cNvSpPr>
            <a:spLocks noGrp="1"/>
          </p:cNvSpPr>
          <p:nvPr>
            <p:ph type="subTitle" idx="1"/>
          </p:nvPr>
        </p:nvSpPr>
        <p:spPr>
          <a:xfrm>
            <a:off x="0" y="3516987"/>
            <a:ext cx="9144000" cy="2493686"/>
          </a:xfrm>
        </p:spPr>
        <p:txBody>
          <a:bodyPr>
            <a:normAutofit fontScale="77500" lnSpcReduction="20000"/>
          </a:bodyPr>
          <a:lstStyle/>
          <a:p>
            <a:r>
              <a:rPr lang="en-US" dirty="0"/>
              <a:t>Charley Wu</a:t>
            </a:r>
            <a:r>
              <a:rPr lang="en-US" baseline="30000" dirty="0"/>
              <a:t>1</a:t>
            </a:r>
            <a:r>
              <a:rPr lang="en-US" dirty="0"/>
              <a:t>, </a:t>
            </a:r>
            <a:r>
              <a:rPr lang="en-US" dirty="0" err="1"/>
              <a:t>Zsolt</a:t>
            </a:r>
            <a:r>
              <a:rPr lang="en-US" dirty="0"/>
              <a:t> Jurányi</a:t>
            </a:r>
            <a:r>
              <a:rPr lang="en-US" baseline="30000" dirty="0"/>
              <a:t>2</a:t>
            </a:r>
            <a:r>
              <a:rPr lang="en-US" dirty="0"/>
              <a:t>, Laszlo Gulyas</a:t>
            </a:r>
            <a:r>
              <a:rPr lang="en-US" baseline="30000" dirty="0"/>
              <a:t>2</a:t>
            </a:r>
            <a:r>
              <a:rPr lang="en-US" dirty="0"/>
              <a:t>, George </a:t>
            </a:r>
            <a:r>
              <a:rPr lang="en-US" dirty="0" smtClean="0"/>
              <a:t>Kampis</a:t>
            </a:r>
            <a:r>
              <a:rPr lang="en-US" baseline="30000" dirty="0" smtClean="0"/>
              <a:t>2,3,4</a:t>
            </a:r>
          </a:p>
          <a:p>
            <a:endParaRPr lang="en-US" baseline="30000" dirty="0"/>
          </a:p>
          <a:p>
            <a:r>
              <a:rPr lang="en-US" baseline="30000" dirty="0"/>
              <a:t>1</a:t>
            </a:r>
            <a:r>
              <a:rPr lang="en-US" dirty="0"/>
              <a:t>Center for Adaptive Behavior and Cognition, </a:t>
            </a:r>
            <a:r>
              <a:rPr lang="en-US" dirty="0" smtClean="0"/>
              <a:t>MPI for </a:t>
            </a:r>
            <a:r>
              <a:rPr lang="en-US" dirty="0"/>
              <a:t>Human </a:t>
            </a:r>
            <a:r>
              <a:rPr lang="en-US" dirty="0" smtClean="0"/>
              <a:t>Development</a:t>
            </a:r>
            <a:endParaRPr lang="en-US" dirty="0"/>
          </a:p>
          <a:p>
            <a:r>
              <a:rPr lang="en-US" baseline="30000" dirty="0"/>
              <a:t>2</a:t>
            </a:r>
            <a:r>
              <a:rPr lang="en-US" dirty="0"/>
              <a:t>Petabyte Research Ltd, </a:t>
            </a:r>
            <a:r>
              <a:rPr lang="en-US" dirty="0" smtClean="0"/>
              <a:t>Budapest</a:t>
            </a:r>
          </a:p>
          <a:p>
            <a:r>
              <a:rPr lang="en-US" baseline="30000" dirty="0" smtClean="0"/>
              <a:t>3</a:t>
            </a:r>
            <a:r>
              <a:rPr lang="en-US" dirty="0" smtClean="0"/>
              <a:t>DFKI (German. </a:t>
            </a:r>
            <a:r>
              <a:rPr lang="en-US" dirty="0" err="1" smtClean="0"/>
              <a:t>Res.Inst</a:t>
            </a:r>
            <a:r>
              <a:rPr lang="en-US" dirty="0" smtClean="0"/>
              <a:t>. For AI), Kaiserslautern</a:t>
            </a:r>
          </a:p>
          <a:p>
            <a:r>
              <a:rPr lang="en-US" baseline="30000" dirty="0" smtClean="0"/>
              <a:t>4</a:t>
            </a:r>
            <a:r>
              <a:rPr lang="en-US" dirty="0" smtClean="0"/>
              <a:t>Eötvös University Budapest</a:t>
            </a:r>
            <a:endParaRPr lang="en-US" dirty="0"/>
          </a:p>
        </p:txBody>
      </p:sp>
    </p:spTree>
    <p:extLst>
      <p:ext uri="{BB962C8B-B14F-4D97-AF65-F5344CB8AC3E}">
        <p14:creationId xmlns:p14="http://schemas.microsoft.com/office/powerpoint/2010/main" val="66596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Then</a:t>
            </a:r>
            <a:r>
              <a:rPr lang="de-DE" dirty="0" smtClean="0"/>
              <a:t>...</a:t>
            </a:r>
            <a:endParaRPr lang="de-DE" dirty="0"/>
          </a:p>
        </p:txBody>
      </p:sp>
      <p:sp>
        <p:nvSpPr>
          <p:cNvPr id="3" name="Inhaltsplatzhalter 2"/>
          <p:cNvSpPr>
            <a:spLocks noGrp="1"/>
          </p:cNvSpPr>
          <p:nvPr>
            <p:ph idx="1"/>
          </p:nvPr>
        </p:nvSpPr>
        <p:spPr/>
        <p:txBody>
          <a:bodyPr>
            <a:noAutofit/>
          </a:bodyPr>
          <a:lstStyle/>
          <a:p>
            <a:r>
              <a:rPr lang="en-US" sz="2600" dirty="0" smtClean="0"/>
              <a:t>.... </a:t>
            </a:r>
          </a:p>
          <a:p>
            <a:r>
              <a:rPr lang="en-US" sz="2600" dirty="0"/>
              <a:t>The vectors were grouped into 588 arrays, with one array per </a:t>
            </a:r>
            <a:r>
              <a:rPr lang="en-US" sz="2600" dirty="0" smtClean="0"/>
              <a:t>day, </a:t>
            </a:r>
            <a:r>
              <a:rPr lang="en-US" sz="2600" dirty="0"/>
              <a:t>where each array is </a:t>
            </a:r>
            <a:r>
              <a:rPr lang="en-US" sz="2600" i="1" dirty="0"/>
              <a:t>d </a:t>
            </a:r>
            <a:r>
              <a:rPr lang="en-US" sz="2600" dirty="0"/>
              <a:t>by 300 dimensions, </a:t>
            </a:r>
            <a:r>
              <a:rPr lang="en-US" sz="2600" i="1" dirty="0" smtClean="0"/>
              <a:t>d </a:t>
            </a:r>
            <a:r>
              <a:rPr lang="en-US" sz="2600" dirty="0"/>
              <a:t>is the number of news documents for a given date. </a:t>
            </a:r>
            <a:endParaRPr lang="en-US" sz="2600" dirty="0" smtClean="0"/>
          </a:p>
          <a:p>
            <a:r>
              <a:rPr lang="en-US" sz="2600" dirty="0" smtClean="0"/>
              <a:t>Because </a:t>
            </a:r>
            <a:r>
              <a:rPr lang="en-US" sz="2600" dirty="0"/>
              <a:t>of the computational complexity of performing large scale unsupervised learning methods on the entire dataset, </a:t>
            </a:r>
            <a:r>
              <a:rPr lang="en-US" sz="2600" dirty="0" smtClean="0"/>
              <a:t>clustering </a:t>
            </a:r>
            <a:r>
              <a:rPr lang="en-US" sz="2600" dirty="0"/>
              <a:t>methods </a:t>
            </a:r>
            <a:r>
              <a:rPr lang="en-US" sz="2600" dirty="0" smtClean="0"/>
              <a:t>were first </a:t>
            </a:r>
            <a:r>
              <a:rPr lang="en-US" sz="2600" dirty="0"/>
              <a:t>tested on a single days worth of data (specifically 2014.03.01</a:t>
            </a:r>
            <a:r>
              <a:rPr lang="en-US" sz="2600" dirty="0" smtClean="0"/>
              <a:t>) as a test/demo.</a:t>
            </a:r>
            <a:endParaRPr lang="en-US" sz="2600" dirty="0"/>
          </a:p>
          <a:p>
            <a:r>
              <a:rPr lang="en-US" sz="2600" dirty="0" smtClean="0"/>
              <a:t>It contained </a:t>
            </a:r>
            <a:r>
              <a:rPr lang="en-US" sz="2600" dirty="0" smtClean="0"/>
              <a:t>1,125 </a:t>
            </a:r>
            <a:r>
              <a:rPr lang="en-US" sz="2600" dirty="0"/>
              <a:t>different 300­dimensional paragraph vectors, each representing a different news document. </a:t>
            </a:r>
            <a:endParaRPr lang="de-DE" sz="2600" dirty="0"/>
          </a:p>
        </p:txBody>
      </p:sp>
    </p:spTree>
    <p:extLst>
      <p:ext uri="{BB962C8B-B14F-4D97-AF65-F5344CB8AC3E}">
        <p14:creationId xmlns:p14="http://schemas.microsoft.com/office/powerpoint/2010/main" val="331636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Analysis</a:t>
            </a:r>
            <a:endParaRPr lang="de-DE" dirty="0"/>
          </a:p>
        </p:txBody>
      </p:sp>
      <p:sp>
        <p:nvSpPr>
          <p:cNvPr id="3" name="Inhaltsplatzhalter 2"/>
          <p:cNvSpPr>
            <a:spLocks noGrp="1"/>
          </p:cNvSpPr>
          <p:nvPr>
            <p:ph idx="1"/>
          </p:nvPr>
        </p:nvSpPr>
        <p:spPr/>
        <p:txBody>
          <a:bodyPr>
            <a:normAutofit/>
          </a:bodyPr>
          <a:lstStyle/>
          <a:p>
            <a:r>
              <a:rPr lang="en-US" dirty="0" smtClean="0"/>
              <a:t>Several </a:t>
            </a:r>
            <a:r>
              <a:rPr lang="en-US" dirty="0"/>
              <a:t>different clustering methods were </a:t>
            </a:r>
            <a:r>
              <a:rPr lang="en-US" dirty="0" smtClean="0"/>
              <a:t>explored for the identification of topics. </a:t>
            </a:r>
          </a:p>
          <a:p>
            <a:r>
              <a:rPr lang="en-US" i="1" dirty="0" smtClean="0"/>
              <a:t>The </a:t>
            </a:r>
            <a:r>
              <a:rPr lang="en-US" i="1" dirty="0"/>
              <a:t>main innovation </a:t>
            </a:r>
            <a:r>
              <a:rPr lang="en-US" i="1" dirty="0" smtClean="0"/>
              <a:t>is </a:t>
            </a:r>
            <a:r>
              <a:rPr lang="en-US" i="1" dirty="0"/>
              <a:t>the use of distributed semantics to cluster </a:t>
            </a:r>
            <a:r>
              <a:rPr lang="en-US" i="1" dirty="0" smtClean="0"/>
              <a:t>the (news) </a:t>
            </a:r>
            <a:r>
              <a:rPr lang="en-US" i="1" dirty="0"/>
              <a:t>articles, and then autonomously </a:t>
            </a:r>
            <a:r>
              <a:rPr lang="en-US" i="1" dirty="0" smtClean="0"/>
              <a:t>generating </a:t>
            </a:r>
            <a:r>
              <a:rPr lang="en-US" i="1" dirty="0"/>
              <a:t>topic labels based on a probability distribution fit to each cluster.</a:t>
            </a:r>
            <a:r>
              <a:rPr lang="en-US" i="1" dirty="0" smtClean="0">
                <a:effectLst/>
              </a:rPr>
              <a:t> </a:t>
            </a:r>
            <a:endParaRPr lang="de-DE" i="1" dirty="0"/>
          </a:p>
        </p:txBody>
      </p:sp>
    </p:spTree>
    <p:extLst>
      <p:ext uri="{BB962C8B-B14F-4D97-AF65-F5344CB8AC3E}">
        <p14:creationId xmlns:p14="http://schemas.microsoft.com/office/powerpoint/2010/main" val="73435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Vec2Word</a:t>
            </a:r>
            <a:endParaRPr lang="de-DE" dirty="0"/>
          </a:p>
        </p:txBody>
      </p:sp>
      <p:sp>
        <p:nvSpPr>
          <p:cNvPr id="3" name="Inhaltsplatzhalter 2"/>
          <p:cNvSpPr>
            <a:spLocks noGrp="1"/>
          </p:cNvSpPr>
          <p:nvPr>
            <p:ph idx="1"/>
          </p:nvPr>
        </p:nvSpPr>
        <p:spPr/>
        <p:txBody>
          <a:bodyPr/>
          <a:lstStyle/>
          <a:p>
            <a:r>
              <a:rPr lang="en-US" dirty="0" smtClean="0"/>
              <a:t>We created </a:t>
            </a:r>
            <a:r>
              <a:rPr lang="en-US" dirty="0"/>
              <a:t>a method called “Vec2Word” for searching the word2vec vector space for the </a:t>
            </a:r>
            <a:r>
              <a:rPr lang="en-US" i="1" dirty="0"/>
              <a:t>n </a:t>
            </a:r>
            <a:r>
              <a:rPr lang="en-US" dirty="0"/>
              <a:t>word vectors with the smallest cosine distance to any given query vector </a:t>
            </a:r>
            <a:r>
              <a:rPr lang="en-US" i="1" dirty="0"/>
              <a:t>v</a:t>
            </a:r>
            <a:r>
              <a:rPr lang="en-US" dirty="0"/>
              <a:t>. </a:t>
            </a:r>
            <a:endParaRPr lang="en-US" dirty="0" smtClean="0"/>
          </a:p>
          <a:p>
            <a:r>
              <a:rPr lang="en-US" dirty="0" smtClean="0"/>
              <a:t>The similarity </a:t>
            </a:r>
            <a:r>
              <a:rPr lang="en-US" dirty="0"/>
              <a:t>vector that is produced can be easily sorted and used to return the top </a:t>
            </a:r>
            <a:r>
              <a:rPr lang="en-US" i="1" dirty="0"/>
              <a:t>n </a:t>
            </a:r>
            <a:r>
              <a:rPr lang="en-US" dirty="0"/>
              <a:t>words that are most similar to the query</a:t>
            </a:r>
            <a:r>
              <a:rPr lang="en-US" dirty="0" smtClean="0">
                <a:effectLst/>
              </a:rPr>
              <a:t> </a:t>
            </a:r>
            <a:endParaRPr lang="de-DE" dirty="0"/>
          </a:p>
        </p:txBody>
      </p:sp>
    </p:spTree>
    <p:extLst>
      <p:ext uri="{BB962C8B-B14F-4D97-AF65-F5344CB8AC3E}">
        <p14:creationId xmlns:p14="http://schemas.microsoft.com/office/powerpoint/2010/main" val="372888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Clustering </a:t>
            </a:r>
            <a:r>
              <a:rPr lang="de-DE" dirty="0" err="1" smtClean="0"/>
              <a:t>methods</a:t>
            </a:r>
            <a:r>
              <a:rPr lang="de-DE" dirty="0" smtClean="0"/>
              <a:t> </a:t>
            </a:r>
            <a:r>
              <a:rPr lang="de-DE" dirty="0" err="1" smtClean="0"/>
              <a:t>tested</a:t>
            </a:r>
            <a:endParaRPr lang="de-DE" dirty="0"/>
          </a:p>
        </p:txBody>
      </p:sp>
      <p:sp>
        <p:nvSpPr>
          <p:cNvPr id="3" name="Inhaltsplatzhalter 2"/>
          <p:cNvSpPr>
            <a:spLocks noGrp="1"/>
          </p:cNvSpPr>
          <p:nvPr>
            <p:ph idx="1"/>
          </p:nvPr>
        </p:nvSpPr>
        <p:spPr/>
        <p:txBody>
          <a:bodyPr>
            <a:normAutofit/>
          </a:bodyPr>
          <a:lstStyle/>
          <a:p>
            <a:r>
              <a:rPr lang="en-US" dirty="0"/>
              <a:t>HAC has O(</a:t>
            </a:r>
            <a:r>
              <a:rPr lang="en-US" i="1" dirty="0"/>
              <a:t>n3</a:t>
            </a:r>
            <a:r>
              <a:rPr lang="en-US" dirty="0"/>
              <a:t>) </a:t>
            </a:r>
            <a:endParaRPr lang="en-US" dirty="0" smtClean="0"/>
          </a:p>
          <a:p>
            <a:r>
              <a:rPr lang="en-US" dirty="0" smtClean="0"/>
              <a:t>GMM has a potentially unbounded complexity</a:t>
            </a:r>
          </a:p>
          <a:p>
            <a:pPr lvl="1"/>
            <a:r>
              <a:rPr lang="en-US" sz="1600" dirty="0" smtClean="0"/>
              <a:t>for iterations </a:t>
            </a:r>
            <a:r>
              <a:rPr lang="en-US" sz="1600" i="1" dirty="0" err="1"/>
              <a:t>i</a:t>
            </a:r>
            <a:r>
              <a:rPr lang="en-US" sz="1600" i="1" dirty="0"/>
              <a:t> </a:t>
            </a:r>
            <a:r>
              <a:rPr lang="en-US" sz="1600" dirty="0"/>
              <a:t>and components </a:t>
            </a:r>
            <a:r>
              <a:rPr lang="en-US" sz="1600" i="1" dirty="0" smtClean="0"/>
              <a:t>k</a:t>
            </a:r>
            <a:r>
              <a:rPr lang="en-US" sz="1600" dirty="0" smtClean="0"/>
              <a:t>, time </a:t>
            </a:r>
            <a:r>
              <a:rPr lang="en-US" sz="1600" dirty="0"/>
              <a:t>complexity can be described as O(</a:t>
            </a:r>
            <a:r>
              <a:rPr lang="en-US" sz="1600" i="1" dirty="0"/>
              <a:t>n * k * </a:t>
            </a:r>
            <a:r>
              <a:rPr lang="en-US" sz="1600" i="1" dirty="0" err="1"/>
              <a:t>i</a:t>
            </a:r>
            <a:r>
              <a:rPr lang="en-US" sz="1600" dirty="0"/>
              <a:t>)</a:t>
            </a:r>
            <a:r>
              <a:rPr lang="en-US" sz="1600" dirty="0" smtClean="0"/>
              <a:t>.</a:t>
            </a:r>
            <a:endParaRPr lang="en-US" sz="1600" i="1" dirty="0" smtClean="0"/>
          </a:p>
          <a:p>
            <a:r>
              <a:rPr lang="en-US" dirty="0" smtClean="0"/>
              <a:t>DBSCAN is </a:t>
            </a:r>
            <a:r>
              <a:rPr lang="en-US" dirty="0"/>
              <a:t>O(n * log n</a:t>
            </a:r>
            <a:r>
              <a:rPr lang="en-US" dirty="0" smtClean="0"/>
              <a:t>)</a:t>
            </a:r>
            <a:endParaRPr lang="en-US" dirty="0" smtClean="0">
              <a:effectLst/>
            </a:endParaRPr>
          </a:p>
          <a:p>
            <a:pPr lvl="1"/>
            <a:r>
              <a:rPr lang="en-US" sz="1600" dirty="0" smtClean="0"/>
              <a:t>tradeoff </a:t>
            </a:r>
            <a:r>
              <a:rPr lang="en-US" sz="1600" dirty="0"/>
              <a:t>for using an indexing structure to reduce the time complexity </a:t>
            </a:r>
            <a:endParaRPr lang="en-US" sz="1600" dirty="0" smtClean="0"/>
          </a:p>
          <a:p>
            <a:pPr lvl="1"/>
            <a:r>
              <a:rPr lang="en-US" sz="1600" dirty="0" smtClean="0"/>
              <a:t>memory </a:t>
            </a:r>
            <a:r>
              <a:rPr lang="en-US" sz="1600" dirty="0"/>
              <a:t>complexity is increased from linear to quadratic O(n2) </a:t>
            </a:r>
            <a:r>
              <a:rPr lang="en-US" sz="1600" dirty="0" smtClean="0"/>
              <a:t>complexity</a:t>
            </a:r>
          </a:p>
          <a:p>
            <a:pPr lvl="1"/>
            <a:r>
              <a:rPr lang="en-US" sz="1600" dirty="0" smtClean="0"/>
              <a:t>it </a:t>
            </a:r>
            <a:r>
              <a:rPr lang="en-US" sz="1600" dirty="0"/>
              <a:t>is possible to run DBSCAN either quadratic time and linear memory, or linear time and quadratic </a:t>
            </a:r>
            <a:r>
              <a:rPr lang="en-US" sz="1600" dirty="0" smtClean="0"/>
              <a:t>memory</a:t>
            </a:r>
            <a:endParaRPr lang="en-US" sz="1600" dirty="0"/>
          </a:p>
          <a:p>
            <a:endParaRPr lang="de-DE" dirty="0"/>
          </a:p>
        </p:txBody>
      </p:sp>
    </p:spTree>
    <p:extLst>
      <p:ext uri="{BB962C8B-B14F-4D97-AF65-F5344CB8AC3E}">
        <p14:creationId xmlns:p14="http://schemas.microsoft.com/office/powerpoint/2010/main" val="22234865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HAC (</a:t>
            </a:r>
            <a:r>
              <a:rPr lang="en-US" dirty="0"/>
              <a:t>Hierarchical Agglomerative </a:t>
            </a:r>
            <a:r>
              <a:rPr lang="en-US" dirty="0" smtClean="0"/>
              <a:t>Clustering)</a:t>
            </a:r>
            <a:endParaRPr lang="de-DE" dirty="0"/>
          </a:p>
        </p:txBody>
      </p:sp>
      <p:sp>
        <p:nvSpPr>
          <p:cNvPr id="3" name="Inhaltsplatzhalter 2"/>
          <p:cNvSpPr>
            <a:spLocks noGrp="1"/>
          </p:cNvSpPr>
          <p:nvPr>
            <p:ph idx="1"/>
          </p:nvPr>
        </p:nvSpPr>
        <p:spPr>
          <a:xfrm>
            <a:off x="457200" y="1600200"/>
            <a:ext cx="8686800" cy="3299405"/>
          </a:xfrm>
        </p:spPr>
        <p:txBody>
          <a:bodyPr>
            <a:normAutofit fontScale="85000" lnSpcReduction="20000"/>
          </a:bodyPr>
          <a:lstStyle/>
          <a:p>
            <a:r>
              <a:rPr lang="en-US" dirty="0"/>
              <a:t>using cosine distance as the distance metric</a:t>
            </a:r>
            <a:r>
              <a:rPr lang="en-US" dirty="0" smtClean="0">
                <a:effectLst/>
              </a:rPr>
              <a:t> </a:t>
            </a:r>
          </a:p>
          <a:p>
            <a:r>
              <a:rPr lang="en-US" dirty="0"/>
              <a:t>L </a:t>
            </a:r>
            <a:r>
              <a:rPr lang="en-US" dirty="0" smtClean="0"/>
              <a:t>method (Salvador </a:t>
            </a:r>
            <a:r>
              <a:rPr lang="en-US" dirty="0"/>
              <a:t>&amp; Chan </a:t>
            </a:r>
            <a:r>
              <a:rPr lang="en-US" dirty="0" smtClean="0"/>
              <a:t>2003) for a </a:t>
            </a:r>
            <a:r>
              <a:rPr lang="en-US" dirty="0"/>
              <a:t>parameter sweep </a:t>
            </a:r>
            <a:r>
              <a:rPr lang="en-US" dirty="0" smtClean="0"/>
              <a:t>for final partitions</a:t>
            </a:r>
            <a:r>
              <a:rPr lang="en-US" dirty="0"/>
              <a:t> </a:t>
            </a:r>
            <a:r>
              <a:rPr lang="en-US" dirty="0" smtClean="0"/>
              <a:t>(as HAC needs cluster numbers)</a:t>
            </a:r>
            <a:endParaRPr lang="en-US" dirty="0" smtClean="0">
              <a:effectLst/>
            </a:endParaRPr>
          </a:p>
          <a:p>
            <a:r>
              <a:rPr lang="en-US" dirty="0" smtClean="0"/>
              <a:t>5 </a:t>
            </a:r>
            <a:r>
              <a:rPr lang="en-US" dirty="0" err="1" smtClean="0"/>
              <a:t>viz</a:t>
            </a:r>
            <a:r>
              <a:rPr lang="en-US" dirty="0" smtClean="0"/>
              <a:t> 57 </a:t>
            </a:r>
            <a:r>
              <a:rPr lang="en-US" dirty="0" smtClean="0">
                <a:sym typeface="Wingdings"/>
              </a:rPr>
              <a:t> clusters</a:t>
            </a:r>
          </a:p>
          <a:p>
            <a:r>
              <a:rPr lang="en-US" dirty="0"/>
              <a:t>there is no concept of a cluster center in </a:t>
            </a:r>
            <a:r>
              <a:rPr lang="en-US" dirty="0" smtClean="0"/>
              <a:t>HAC as it uses a </a:t>
            </a:r>
            <a:r>
              <a:rPr lang="en-US" dirty="0" err="1" smtClean="0"/>
              <a:t>dendrogram</a:t>
            </a:r>
            <a:r>
              <a:rPr lang="en-US" dirty="0" smtClean="0"/>
              <a:t> </a:t>
            </a:r>
            <a:r>
              <a:rPr lang="en-US" dirty="0"/>
              <a:t>method</a:t>
            </a:r>
            <a:r>
              <a:rPr lang="en-US" dirty="0" smtClean="0">
                <a:effectLst/>
              </a:rPr>
              <a:t> </a:t>
            </a:r>
          </a:p>
          <a:p>
            <a:r>
              <a:rPr lang="en-US" dirty="0" smtClean="0"/>
              <a:t>So </a:t>
            </a:r>
            <a:r>
              <a:rPr lang="en-US" dirty="0" err="1" smtClean="0"/>
              <a:t>within­class</a:t>
            </a:r>
            <a:r>
              <a:rPr lang="en-US" dirty="0" smtClean="0"/>
              <a:t> </a:t>
            </a:r>
            <a:r>
              <a:rPr lang="en-US" dirty="0"/>
              <a:t>distance of data points is quite large when compared to </a:t>
            </a:r>
            <a:r>
              <a:rPr lang="en-US" dirty="0" err="1"/>
              <a:t>between­class</a:t>
            </a:r>
            <a:r>
              <a:rPr lang="en-US" dirty="0"/>
              <a:t> </a:t>
            </a:r>
            <a:r>
              <a:rPr lang="en-US" dirty="0" smtClean="0"/>
              <a:t>distances; overlap of clusters</a:t>
            </a:r>
            <a:endParaRPr lang="de-DE" dirty="0"/>
          </a:p>
        </p:txBody>
      </p:sp>
      <p:pic>
        <p:nvPicPr>
          <p:cNvPr id="4" name="Bild 3" descr="de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68" y="4890929"/>
            <a:ext cx="2731756" cy="1866700"/>
          </a:xfrm>
          <a:prstGeom prst="rect">
            <a:avLst/>
          </a:prstGeom>
        </p:spPr>
      </p:pic>
      <p:pic>
        <p:nvPicPr>
          <p:cNvPr id="5" name="Bild 4" descr="H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19" y="4607292"/>
            <a:ext cx="3845945" cy="2250707"/>
          </a:xfrm>
          <a:prstGeom prst="rect">
            <a:avLst/>
          </a:prstGeom>
        </p:spPr>
      </p:pic>
      <p:sp>
        <p:nvSpPr>
          <p:cNvPr id="6" name="Rechteck 5"/>
          <p:cNvSpPr/>
          <p:nvPr/>
        </p:nvSpPr>
        <p:spPr>
          <a:xfrm>
            <a:off x="4639811" y="4890929"/>
            <a:ext cx="1340519" cy="369332"/>
          </a:xfrm>
          <a:prstGeom prst="rect">
            <a:avLst/>
          </a:prstGeom>
        </p:spPr>
        <p:txBody>
          <a:bodyPr wrap="none">
            <a:spAutoFit/>
          </a:bodyPr>
          <a:lstStyle/>
          <a:p>
            <a:r>
              <a:rPr lang="en-US" dirty="0"/>
              <a:t>2D with PCA</a:t>
            </a:r>
            <a:r>
              <a:rPr lang="en-US" dirty="0" smtClean="0">
                <a:effectLst/>
              </a:rPr>
              <a:t> </a:t>
            </a:r>
            <a:endParaRPr lang="de-DE" dirty="0"/>
          </a:p>
        </p:txBody>
      </p:sp>
    </p:spTree>
    <p:extLst>
      <p:ext uri="{BB962C8B-B14F-4D97-AF65-F5344CB8AC3E}">
        <p14:creationId xmlns:p14="http://schemas.microsoft.com/office/powerpoint/2010/main" val="2695080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GMM (</a:t>
            </a:r>
            <a:r>
              <a:rPr lang="en-US" dirty="0"/>
              <a:t>Gaussian Mixture </a:t>
            </a:r>
            <a:r>
              <a:rPr lang="en-US" dirty="0" smtClean="0"/>
              <a:t>Model</a:t>
            </a:r>
            <a:r>
              <a:rPr lang="en-US" dirty="0"/>
              <a:t>s</a:t>
            </a:r>
            <a:r>
              <a:rPr lang="de-DE" dirty="0" smtClean="0"/>
              <a:t>)</a:t>
            </a:r>
            <a:endParaRPr lang="de-DE" dirty="0"/>
          </a:p>
        </p:txBody>
      </p:sp>
      <p:sp>
        <p:nvSpPr>
          <p:cNvPr id="3" name="Inhaltsplatzhalter 2"/>
          <p:cNvSpPr>
            <a:spLocks noGrp="1"/>
          </p:cNvSpPr>
          <p:nvPr>
            <p:ph idx="1"/>
          </p:nvPr>
        </p:nvSpPr>
        <p:spPr>
          <a:xfrm>
            <a:off x="457200" y="1600201"/>
            <a:ext cx="8686800" cy="3509610"/>
          </a:xfrm>
        </p:spPr>
        <p:txBody>
          <a:bodyPr>
            <a:normAutofit fontScale="85000" lnSpcReduction="10000"/>
          </a:bodyPr>
          <a:lstStyle/>
          <a:p>
            <a:r>
              <a:rPr lang="en-US" dirty="0" err="1"/>
              <a:t>Expectation­Maximization</a:t>
            </a:r>
            <a:r>
              <a:rPr lang="en-US" dirty="0"/>
              <a:t> algorithm to discover the hidden parameters responsible for the data</a:t>
            </a:r>
            <a:r>
              <a:rPr lang="en-US" dirty="0" smtClean="0">
                <a:effectLst/>
              </a:rPr>
              <a:t> </a:t>
            </a:r>
            <a:endParaRPr lang="en-US" dirty="0" smtClean="0"/>
          </a:p>
          <a:p>
            <a:r>
              <a:rPr lang="en-US" dirty="0" smtClean="0"/>
              <a:t>the </a:t>
            </a:r>
            <a:r>
              <a:rPr lang="en-US" dirty="0"/>
              <a:t>number of clusters needs </a:t>
            </a:r>
            <a:r>
              <a:rPr lang="en-US" dirty="0" smtClean="0"/>
              <a:t>again to </a:t>
            </a:r>
            <a:r>
              <a:rPr lang="en-US" dirty="0"/>
              <a:t>be </a:t>
            </a:r>
            <a:r>
              <a:rPr lang="en-US" dirty="0" smtClean="0"/>
              <a:t>specified</a:t>
            </a:r>
          </a:p>
          <a:p>
            <a:r>
              <a:rPr lang="en-US" dirty="0" smtClean="0"/>
              <a:t>a </a:t>
            </a:r>
            <a:r>
              <a:rPr lang="en-US" dirty="0"/>
              <a:t>parameter sweep to determine the optimal number of </a:t>
            </a:r>
            <a:r>
              <a:rPr lang="en-US" dirty="0" smtClean="0"/>
              <a:t>clusters</a:t>
            </a:r>
          </a:p>
          <a:p>
            <a:r>
              <a:rPr lang="en-US"/>
              <a:t>m</a:t>
            </a:r>
            <a:r>
              <a:rPr lang="en-US" smtClean="0"/>
              <a:t>inimize </a:t>
            </a:r>
            <a:r>
              <a:rPr lang="en-US" dirty="0" smtClean="0"/>
              <a:t>Bayesian </a:t>
            </a:r>
            <a:r>
              <a:rPr lang="en-US" dirty="0"/>
              <a:t>Information Criteria (BIC)</a:t>
            </a:r>
            <a:r>
              <a:rPr lang="en-US" dirty="0" smtClean="0">
                <a:effectLst/>
              </a:rPr>
              <a:t> </a:t>
            </a:r>
          </a:p>
          <a:p>
            <a:r>
              <a:rPr lang="en-US" dirty="0" smtClean="0"/>
              <a:t>However, in our data model BIC was a </a:t>
            </a:r>
            <a:r>
              <a:rPr lang="en-US" dirty="0"/>
              <a:t>monotonically decreasing function </a:t>
            </a:r>
            <a:r>
              <a:rPr lang="en-US" dirty="0" smtClean="0"/>
              <a:t>of the </a:t>
            </a:r>
            <a:r>
              <a:rPr lang="en-US" dirty="0"/>
              <a:t>number of </a:t>
            </a:r>
            <a:r>
              <a:rPr lang="en-US" dirty="0" smtClean="0"/>
              <a:t>components...</a:t>
            </a:r>
            <a:endParaRPr lang="de-DE" dirty="0"/>
          </a:p>
        </p:txBody>
      </p:sp>
      <p:pic>
        <p:nvPicPr>
          <p:cNvPr id="4" name="Bild 3"/>
          <p:cNvPicPr>
            <a:picLocks noChangeAspect="1"/>
          </p:cNvPicPr>
          <p:nvPr/>
        </p:nvPicPr>
        <p:blipFill>
          <a:blip r:embed="rId2"/>
          <a:stretch>
            <a:fillRect/>
          </a:stretch>
        </p:blipFill>
        <p:spPr>
          <a:xfrm>
            <a:off x="1712885" y="4917823"/>
            <a:ext cx="5843257" cy="1679693"/>
          </a:xfrm>
          <a:prstGeom prst="rect">
            <a:avLst/>
          </a:prstGeom>
        </p:spPr>
      </p:pic>
    </p:spTree>
    <p:extLst>
      <p:ext uri="{BB962C8B-B14F-4D97-AF65-F5344CB8AC3E}">
        <p14:creationId xmlns:p14="http://schemas.microsoft.com/office/powerpoint/2010/main" val="31874697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DBSCAN (</a:t>
            </a:r>
            <a:r>
              <a:rPr lang="de-DE" dirty="0" err="1" smtClean="0"/>
              <a:t>Density-based</a:t>
            </a:r>
            <a:r>
              <a:rPr lang="de-DE" dirty="0" smtClean="0"/>
              <a:t> </a:t>
            </a:r>
            <a:r>
              <a:rPr lang="de-DE" dirty="0" err="1" smtClean="0"/>
              <a:t>spatial</a:t>
            </a:r>
            <a:r>
              <a:rPr lang="de-DE" dirty="0" smtClean="0"/>
              <a:t> </a:t>
            </a:r>
            <a:r>
              <a:rPr lang="de-DE" dirty="0" err="1" smtClean="0"/>
              <a:t>clustering</a:t>
            </a:r>
            <a:r>
              <a:rPr lang="de-DE" dirty="0" smtClean="0"/>
              <a:t> </a:t>
            </a:r>
            <a:r>
              <a:rPr lang="de-DE" dirty="0" err="1" smtClean="0"/>
              <a:t>of</a:t>
            </a:r>
            <a:r>
              <a:rPr lang="de-DE" dirty="0" smtClean="0"/>
              <a:t> </a:t>
            </a:r>
            <a:r>
              <a:rPr lang="de-DE" dirty="0" err="1" smtClean="0"/>
              <a:t>applications</a:t>
            </a:r>
            <a:r>
              <a:rPr lang="de-DE" dirty="0" smtClean="0"/>
              <a:t> </a:t>
            </a:r>
            <a:r>
              <a:rPr lang="de-DE" dirty="0" err="1" smtClean="0"/>
              <a:t>with</a:t>
            </a:r>
            <a:r>
              <a:rPr lang="de-DE" dirty="0" smtClean="0"/>
              <a:t> </a:t>
            </a:r>
            <a:r>
              <a:rPr lang="de-DE" dirty="0" err="1" smtClean="0"/>
              <a:t>noise</a:t>
            </a:r>
            <a:r>
              <a:rPr lang="de-DE" dirty="0" smtClean="0"/>
              <a:t> )</a:t>
            </a:r>
            <a:endParaRPr lang="de-DE" dirty="0"/>
          </a:p>
        </p:txBody>
      </p:sp>
      <p:sp>
        <p:nvSpPr>
          <p:cNvPr id="3" name="Inhaltsplatzhalter 2"/>
          <p:cNvSpPr>
            <a:spLocks noGrp="1"/>
          </p:cNvSpPr>
          <p:nvPr>
            <p:ph idx="1"/>
          </p:nvPr>
        </p:nvSpPr>
        <p:spPr>
          <a:xfrm>
            <a:off x="457200" y="1600200"/>
            <a:ext cx="8686800" cy="4525963"/>
          </a:xfrm>
        </p:spPr>
        <p:txBody>
          <a:bodyPr/>
          <a:lstStyle/>
          <a:p>
            <a:r>
              <a:rPr lang="en-US" dirty="0"/>
              <a:t>not necessary to provide the number of </a:t>
            </a:r>
            <a:r>
              <a:rPr lang="en-US" dirty="0" smtClean="0"/>
              <a:t>clusters</a:t>
            </a:r>
          </a:p>
          <a:p>
            <a:r>
              <a:rPr lang="en-US" dirty="0" smtClean="0"/>
              <a:t>it </a:t>
            </a:r>
            <a:r>
              <a:rPr lang="en-US" dirty="0"/>
              <a:t>can discover clusters of arbitrary shape</a:t>
            </a:r>
            <a:r>
              <a:rPr lang="en-US" dirty="0" smtClean="0">
                <a:effectLst/>
              </a:rPr>
              <a:t> </a:t>
            </a:r>
          </a:p>
          <a:p>
            <a:r>
              <a:rPr lang="en-US" dirty="0" smtClean="0"/>
              <a:t>fast</a:t>
            </a:r>
          </a:p>
          <a:p>
            <a:r>
              <a:rPr lang="en-US" dirty="0"/>
              <a:t>able to eliminate </a:t>
            </a:r>
            <a:r>
              <a:rPr lang="en-US" dirty="0" smtClean="0"/>
              <a:t>data noise (N)</a:t>
            </a:r>
            <a:r>
              <a:rPr lang="en-US" dirty="0" smtClean="0">
                <a:effectLst/>
              </a:rPr>
              <a:t> </a:t>
            </a:r>
            <a:endParaRPr lang="en-US" dirty="0" smtClean="0"/>
          </a:p>
          <a:p>
            <a:endParaRPr lang="de-DE" dirty="0"/>
          </a:p>
        </p:txBody>
      </p:sp>
      <p:pic>
        <p:nvPicPr>
          <p:cNvPr id="4" name="Bild 3" descr="DBSCAN_noi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120" y="4153872"/>
            <a:ext cx="4267446" cy="2497376"/>
          </a:xfrm>
          <a:prstGeom prst="rect">
            <a:avLst/>
          </a:prstGeom>
        </p:spPr>
      </p:pic>
      <p:pic>
        <p:nvPicPr>
          <p:cNvPr id="5" name="Bild 4"/>
          <p:cNvPicPr>
            <a:picLocks noChangeAspect="1"/>
          </p:cNvPicPr>
          <p:nvPr/>
        </p:nvPicPr>
        <p:blipFill>
          <a:blip r:embed="rId3"/>
          <a:stretch>
            <a:fillRect/>
          </a:stretch>
        </p:blipFill>
        <p:spPr>
          <a:xfrm>
            <a:off x="461285" y="4153872"/>
            <a:ext cx="3333641" cy="2414857"/>
          </a:xfrm>
          <a:prstGeom prst="rect">
            <a:avLst/>
          </a:prstGeom>
        </p:spPr>
      </p:pic>
    </p:spTree>
    <p:extLst>
      <p:ext uri="{BB962C8B-B14F-4D97-AF65-F5344CB8AC3E}">
        <p14:creationId xmlns:p14="http://schemas.microsoft.com/office/powerpoint/2010/main" val="414898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Results</a:t>
            </a:r>
            <a:r>
              <a:rPr lang="de-DE" dirty="0" smtClean="0"/>
              <a:t> (DBSCAN)</a:t>
            </a:r>
            <a:endParaRPr lang="de-DE" dirty="0"/>
          </a:p>
        </p:txBody>
      </p:sp>
      <p:sp>
        <p:nvSpPr>
          <p:cNvPr id="3" name="Inhaltsplatzhalter 2"/>
          <p:cNvSpPr>
            <a:spLocks noGrp="1"/>
          </p:cNvSpPr>
          <p:nvPr>
            <p:ph idx="1"/>
          </p:nvPr>
        </p:nvSpPr>
        <p:spPr/>
        <p:txBody>
          <a:bodyPr/>
          <a:lstStyle/>
          <a:p>
            <a:r>
              <a:rPr lang="en-US" dirty="0" smtClean="0"/>
              <a:t>much </a:t>
            </a:r>
            <a:r>
              <a:rPr lang="en-US" dirty="0"/>
              <a:t>smaller variance than </a:t>
            </a:r>
            <a:r>
              <a:rPr lang="en-US" dirty="0" smtClean="0"/>
              <a:t>previous methods</a:t>
            </a:r>
            <a:endParaRPr lang="en-US" dirty="0"/>
          </a:p>
          <a:p>
            <a:r>
              <a:rPr lang="en-US" dirty="0" smtClean="0"/>
              <a:t>very </a:t>
            </a:r>
            <a:r>
              <a:rPr lang="en-US" dirty="0"/>
              <a:t>little overlap between clusters.</a:t>
            </a:r>
          </a:p>
          <a:p>
            <a:r>
              <a:rPr lang="en-US" dirty="0" smtClean="0"/>
              <a:t>Used </a:t>
            </a:r>
            <a:r>
              <a:rPr lang="en-US" dirty="0" err="1" smtClean="0"/>
              <a:t>eps</a:t>
            </a:r>
            <a:r>
              <a:rPr lang="en-US" dirty="0" smtClean="0"/>
              <a:t> </a:t>
            </a:r>
            <a:r>
              <a:rPr lang="en-US" dirty="0"/>
              <a:t>= 0.5, </a:t>
            </a:r>
            <a:r>
              <a:rPr lang="en-US" dirty="0" err="1"/>
              <a:t>minpts</a:t>
            </a:r>
            <a:r>
              <a:rPr lang="en-US" dirty="0"/>
              <a:t> = 25, distance = </a:t>
            </a:r>
            <a:r>
              <a:rPr lang="en-US" dirty="0" smtClean="0"/>
              <a:t>cosine</a:t>
            </a:r>
          </a:p>
          <a:p>
            <a:r>
              <a:rPr lang="en-US" dirty="0" smtClean="0">
                <a:effectLst/>
              </a:rPr>
              <a:t>1 day (5 clusters, 1 month (4 clusters) </a:t>
            </a:r>
            <a:endParaRPr lang="de-DE" dirty="0"/>
          </a:p>
        </p:txBody>
      </p:sp>
      <p:pic>
        <p:nvPicPr>
          <p:cNvPr id="4" name="Bild 3" descr="DBSC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6" y="4307884"/>
            <a:ext cx="3953804" cy="2313828"/>
          </a:xfrm>
          <a:prstGeom prst="rect">
            <a:avLst/>
          </a:prstGeom>
        </p:spPr>
      </p:pic>
      <p:pic>
        <p:nvPicPr>
          <p:cNvPr id="6" name="Bild 5" descr="DBSCAN_1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082" y="4307884"/>
            <a:ext cx="3857683" cy="2313828"/>
          </a:xfrm>
          <a:prstGeom prst="rect">
            <a:avLst/>
          </a:prstGeom>
        </p:spPr>
      </p:pic>
      <p:sp>
        <p:nvSpPr>
          <p:cNvPr id="5" name="Rechteck 4"/>
          <p:cNvSpPr/>
          <p:nvPr/>
        </p:nvSpPr>
        <p:spPr>
          <a:xfrm>
            <a:off x="4572000" y="6126163"/>
            <a:ext cx="1418402" cy="369332"/>
          </a:xfrm>
          <a:prstGeom prst="rect">
            <a:avLst/>
          </a:prstGeom>
        </p:spPr>
        <p:txBody>
          <a:bodyPr wrap="none">
            <a:spAutoFit/>
          </a:bodyPr>
          <a:lstStyle/>
          <a:p>
            <a:r>
              <a:rPr lang="en-US" dirty="0"/>
              <a:t>2D using PCA</a:t>
            </a:r>
            <a:r>
              <a:rPr lang="en-US" dirty="0" smtClean="0">
                <a:effectLst/>
              </a:rPr>
              <a:t> </a:t>
            </a:r>
            <a:endParaRPr lang="de-DE" dirty="0"/>
          </a:p>
        </p:txBody>
      </p:sp>
    </p:spTree>
    <p:extLst>
      <p:ext uri="{BB962C8B-B14F-4D97-AF65-F5344CB8AC3E}">
        <p14:creationId xmlns:p14="http://schemas.microsoft.com/office/powerpoint/2010/main" val="216534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Resulting</a:t>
            </a:r>
            <a:r>
              <a:rPr lang="de-DE" dirty="0" smtClean="0"/>
              <a:t> </a:t>
            </a:r>
            <a:r>
              <a:rPr lang="de-DE" dirty="0" err="1" smtClean="0"/>
              <a:t>clusters</a:t>
            </a:r>
            <a:r>
              <a:rPr lang="de-DE" dirty="0" smtClean="0"/>
              <a:t> (DBSCAN) </a:t>
            </a:r>
            <a:br>
              <a:rPr lang="de-DE" dirty="0" smtClean="0"/>
            </a:br>
            <a:r>
              <a:rPr lang="de-DE" dirty="0" err="1" smtClean="0"/>
              <a:t>and</a:t>
            </a:r>
            <a:r>
              <a:rPr lang="de-DE" dirty="0" smtClean="0"/>
              <a:t> </a:t>
            </a:r>
            <a:r>
              <a:rPr lang="de-DE" dirty="0" err="1" smtClean="0"/>
              <a:t>labels</a:t>
            </a:r>
            <a:r>
              <a:rPr lang="de-DE" dirty="0" smtClean="0"/>
              <a:t> (</a:t>
            </a:r>
            <a:r>
              <a:rPr lang="en-US" dirty="0" smtClean="0"/>
              <a:t>Vec2Word)</a:t>
            </a:r>
            <a:endParaRPr lang="de-DE" dirty="0"/>
          </a:p>
        </p:txBody>
      </p:sp>
      <p:sp>
        <p:nvSpPr>
          <p:cNvPr id="5" name="Inhaltsplatzhalter 4"/>
          <p:cNvSpPr>
            <a:spLocks noGrp="1"/>
          </p:cNvSpPr>
          <p:nvPr>
            <p:ph idx="1"/>
          </p:nvPr>
        </p:nvSpPr>
        <p:spPr>
          <a:xfrm>
            <a:off x="457200" y="1600200"/>
            <a:ext cx="8229600" cy="4026497"/>
          </a:xfrm>
        </p:spPr>
        <p:txBody>
          <a:bodyPr>
            <a:normAutofit/>
          </a:bodyPr>
          <a:lstStyle/>
          <a:p>
            <a:r>
              <a:rPr lang="de-DE" sz="2400" dirty="0" smtClean="0"/>
              <a:t>Labels </a:t>
            </a:r>
            <a:r>
              <a:rPr lang="de-DE" sz="2400" dirty="0" err="1" smtClean="0"/>
              <a:t>assigned</a:t>
            </a:r>
            <a:r>
              <a:rPr lang="de-DE" sz="2400" dirty="0" smtClean="0"/>
              <a:t> </a:t>
            </a:r>
            <a:r>
              <a:rPr lang="de-DE" sz="2400" dirty="0" err="1" smtClean="0"/>
              <a:t>automatically</a:t>
            </a:r>
            <a:r>
              <a:rPr lang="de-DE" sz="2400" dirty="0" smtClean="0"/>
              <a:t> </a:t>
            </a:r>
            <a:r>
              <a:rPr lang="hu-HU" sz="2400" dirty="0" smtClean="0"/>
              <a:t>as follows</a:t>
            </a:r>
            <a:endParaRPr lang="en-US" sz="2400" dirty="0" smtClean="0"/>
          </a:p>
          <a:p>
            <a:r>
              <a:rPr lang="en-US" sz="2400" dirty="0"/>
              <a:t>100 automatically generated topic keywords (including repeats) for each cluster identified using DBSCAN on news articles from 2014.03.01 - 2014.03.31. </a:t>
            </a:r>
            <a:r>
              <a:rPr lang="en-US" sz="2400" dirty="0" smtClean="0"/>
              <a:t>(1 month)</a:t>
            </a:r>
          </a:p>
          <a:p>
            <a:r>
              <a:rPr lang="en-US" sz="2400" dirty="0" smtClean="0"/>
              <a:t>A Gaussian </a:t>
            </a:r>
            <a:r>
              <a:rPr lang="en-US" sz="2400" dirty="0"/>
              <a:t>distribution was fit to each set of core samples for each cluster, and then used to generate 10 query vectors. </a:t>
            </a:r>
            <a:endParaRPr lang="en-US" sz="2400" dirty="0" smtClean="0"/>
          </a:p>
          <a:p>
            <a:r>
              <a:rPr lang="en-US" sz="2400" dirty="0" smtClean="0"/>
              <a:t>Each </a:t>
            </a:r>
            <a:r>
              <a:rPr lang="en-US" sz="2400" dirty="0"/>
              <a:t>query vector was used to determine the 10 semantically most related terms found in the word2vec vocabulary. </a:t>
            </a:r>
            <a:endParaRPr lang="en-US" sz="2400" dirty="0" smtClean="0"/>
          </a:p>
          <a:p>
            <a:r>
              <a:rPr lang="en-US" sz="2400" dirty="0" smtClean="0"/>
              <a:t>On this basis</a:t>
            </a:r>
            <a:r>
              <a:rPr lang="en-US" sz="2400" dirty="0"/>
              <a:t>,</a:t>
            </a:r>
            <a:r>
              <a:rPr lang="en-US" sz="2400" dirty="0" smtClean="0"/>
              <a:t> subjectively </a:t>
            </a:r>
            <a:r>
              <a:rPr lang="en-US" sz="2400" dirty="0"/>
              <a:t>defined ‘categorization’ of </a:t>
            </a:r>
            <a:r>
              <a:rPr lang="en-US" sz="2400" dirty="0" smtClean="0"/>
              <a:t>clusters</a:t>
            </a:r>
          </a:p>
        </p:txBody>
      </p:sp>
      <p:pic>
        <p:nvPicPr>
          <p:cNvPr id="9" name="Bild 8"/>
          <p:cNvPicPr>
            <a:picLocks noChangeAspect="1"/>
          </p:cNvPicPr>
          <p:nvPr/>
        </p:nvPicPr>
        <p:blipFill>
          <a:blip r:embed="rId2"/>
          <a:stretch>
            <a:fillRect/>
          </a:stretch>
        </p:blipFill>
        <p:spPr>
          <a:xfrm>
            <a:off x="768500" y="5563562"/>
            <a:ext cx="7751625" cy="896446"/>
          </a:xfrm>
          <a:prstGeom prst="rect">
            <a:avLst/>
          </a:prstGeom>
        </p:spPr>
      </p:pic>
    </p:spTree>
    <p:extLst>
      <p:ext uri="{BB962C8B-B14F-4D97-AF65-F5344CB8AC3E}">
        <p14:creationId xmlns:p14="http://schemas.microsoft.com/office/powerpoint/2010/main" val="36517964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Quality?</a:t>
            </a:r>
            <a:endParaRPr lang="de-DE" dirty="0"/>
          </a:p>
        </p:txBody>
      </p:sp>
      <p:pic>
        <p:nvPicPr>
          <p:cNvPr id="4" name="Bild 3"/>
          <p:cNvPicPr>
            <a:picLocks noChangeAspect="1"/>
          </p:cNvPicPr>
          <p:nvPr/>
        </p:nvPicPr>
        <p:blipFill>
          <a:blip r:embed="rId2"/>
          <a:stretch>
            <a:fillRect/>
          </a:stretch>
        </p:blipFill>
        <p:spPr>
          <a:xfrm>
            <a:off x="1508273" y="1200023"/>
            <a:ext cx="6508867" cy="5657977"/>
          </a:xfrm>
          <a:prstGeom prst="rect">
            <a:avLst/>
          </a:prstGeom>
        </p:spPr>
      </p:pic>
    </p:spTree>
    <p:extLst>
      <p:ext uri="{BB962C8B-B14F-4D97-AF65-F5344CB8AC3E}">
        <p14:creationId xmlns:p14="http://schemas.microsoft.com/office/powerpoint/2010/main" val="11141173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39696"/>
            <a:ext cx="7772400" cy="1470025"/>
          </a:xfrm>
        </p:spPr>
        <p:txBody>
          <a:bodyPr>
            <a:normAutofit fontScale="90000"/>
          </a:bodyPr>
          <a:lstStyle/>
          <a:p>
            <a:r>
              <a:rPr lang="de-DE" b="1" dirty="0" err="1" smtClean="0"/>
              <a:t>Blindfolded</a:t>
            </a:r>
            <a:r>
              <a:rPr lang="de-DE" b="1" dirty="0" smtClean="0"/>
              <a:t> NLP</a:t>
            </a:r>
            <a:r>
              <a:rPr lang="de-DE" dirty="0" smtClean="0"/>
              <a:t>:</a:t>
            </a:r>
            <a:br>
              <a:rPr lang="de-DE" dirty="0" smtClean="0"/>
            </a:br>
            <a:r>
              <a:rPr lang="en-US" sz="3600" dirty="0"/>
              <a:t>Unsupervised Learning for Automatically Generating Topic Labels</a:t>
            </a:r>
            <a:r>
              <a:rPr lang="en-US" sz="3600" dirty="0" smtClean="0">
                <a:effectLst/>
              </a:rPr>
              <a:t> </a:t>
            </a:r>
            <a:endParaRPr lang="de-DE" sz="3600" dirty="0"/>
          </a:p>
        </p:txBody>
      </p:sp>
      <p:sp>
        <p:nvSpPr>
          <p:cNvPr id="3" name="Untertitel 2"/>
          <p:cNvSpPr>
            <a:spLocks noGrp="1"/>
          </p:cNvSpPr>
          <p:nvPr>
            <p:ph type="subTitle" idx="1"/>
          </p:nvPr>
        </p:nvSpPr>
        <p:spPr>
          <a:xfrm>
            <a:off x="0" y="3516987"/>
            <a:ext cx="9144000" cy="2493686"/>
          </a:xfrm>
        </p:spPr>
        <p:txBody>
          <a:bodyPr>
            <a:normAutofit fontScale="77500" lnSpcReduction="20000"/>
          </a:bodyPr>
          <a:lstStyle/>
          <a:p>
            <a:r>
              <a:rPr lang="en-US" dirty="0"/>
              <a:t>Charley Wu</a:t>
            </a:r>
            <a:r>
              <a:rPr lang="en-US" baseline="30000" dirty="0"/>
              <a:t>1</a:t>
            </a:r>
            <a:r>
              <a:rPr lang="en-US" dirty="0"/>
              <a:t>, </a:t>
            </a:r>
            <a:r>
              <a:rPr lang="en-US" dirty="0" err="1"/>
              <a:t>Zsolt</a:t>
            </a:r>
            <a:r>
              <a:rPr lang="en-US" dirty="0"/>
              <a:t> Jurányi</a:t>
            </a:r>
            <a:r>
              <a:rPr lang="en-US" baseline="30000" dirty="0"/>
              <a:t>2</a:t>
            </a:r>
            <a:r>
              <a:rPr lang="en-US" dirty="0"/>
              <a:t>, Laszlo Gulyas</a:t>
            </a:r>
            <a:r>
              <a:rPr lang="en-US" baseline="30000" dirty="0"/>
              <a:t>2</a:t>
            </a:r>
            <a:r>
              <a:rPr lang="en-US" dirty="0"/>
              <a:t>, </a:t>
            </a:r>
            <a:r>
              <a:rPr lang="en-US" b="1" dirty="0"/>
              <a:t>George</a:t>
            </a:r>
            <a:r>
              <a:rPr lang="en-US" dirty="0"/>
              <a:t> </a:t>
            </a:r>
            <a:r>
              <a:rPr lang="en-US" b="1" dirty="0" smtClean="0"/>
              <a:t>Kampis</a:t>
            </a:r>
            <a:r>
              <a:rPr lang="en-US" b="1" baseline="30000" dirty="0" smtClean="0"/>
              <a:t>2,3,4</a:t>
            </a:r>
          </a:p>
          <a:p>
            <a:endParaRPr lang="en-US" baseline="30000" dirty="0"/>
          </a:p>
          <a:p>
            <a:r>
              <a:rPr lang="en-US" baseline="30000" dirty="0"/>
              <a:t>1</a:t>
            </a:r>
            <a:r>
              <a:rPr lang="en-US" dirty="0"/>
              <a:t>Center for Adaptive Behavior and Cognition, </a:t>
            </a:r>
            <a:r>
              <a:rPr lang="en-US" dirty="0" smtClean="0"/>
              <a:t>MPI for </a:t>
            </a:r>
            <a:r>
              <a:rPr lang="en-US" dirty="0"/>
              <a:t>Human </a:t>
            </a:r>
            <a:r>
              <a:rPr lang="en-US" dirty="0" smtClean="0"/>
              <a:t>Development</a:t>
            </a:r>
            <a:endParaRPr lang="en-US" dirty="0"/>
          </a:p>
          <a:p>
            <a:r>
              <a:rPr lang="en-US" b="1" baseline="30000" dirty="0"/>
              <a:t>2</a:t>
            </a:r>
            <a:r>
              <a:rPr lang="en-US" b="1" dirty="0"/>
              <a:t>Petabyte Research Ltd, </a:t>
            </a:r>
            <a:r>
              <a:rPr lang="en-US" b="1" dirty="0" smtClean="0"/>
              <a:t>Budapest</a:t>
            </a:r>
          </a:p>
          <a:p>
            <a:r>
              <a:rPr lang="en-US" baseline="30000" dirty="0" smtClean="0"/>
              <a:t>3</a:t>
            </a:r>
            <a:r>
              <a:rPr lang="en-US" dirty="0" smtClean="0"/>
              <a:t>DFKI (German. </a:t>
            </a:r>
            <a:r>
              <a:rPr lang="en-US" dirty="0" err="1" smtClean="0"/>
              <a:t>Res.Inst</a:t>
            </a:r>
            <a:r>
              <a:rPr lang="en-US" dirty="0" smtClean="0"/>
              <a:t>. For AI), Kaiserslautern</a:t>
            </a:r>
          </a:p>
          <a:p>
            <a:r>
              <a:rPr lang="en-US" baseline="30000" dirty="0" smtClean="0"/>
              <a:t>4</a:t>
            </a:r>
            <a:r>
              <a:rPr lang="en-US" dirty="0" smtClean="0"/>
              <a:t>Eötvös University Budapest</a:t>
            </a:r>
            <a:endParaRPr lang="en-US" dirty="0"/>
          </a:p>
        </p:txBody>
      </p:sp>
    </p:spTree>
    <p:extLst>
      <p:ext uri="{BB962C8B-B14F-4D97-AF65-F5344CB8AC3E}">
        <p14:creationId xmlns:p14="http://schemas.microsoft.com/office/powerpoint/2010/main" val="6943702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This </a:t>
            </a:r>
            <a:r>
              <a:rPr lang="de-DE" dirty="0" err="1" smtClean="0"/>
              <a:t>is</a:t>
            </a:r>
            <a:r>
              <a:rPr lang="de-DE" dirty="0" smtClean="0"/>
              <a:t> an </a:t>
            </a:r>
            <a:r>
              <a:rPr lang="de-DE" dirty="0" err="1"/>
              <a:t>area</a:t>
            </a:r>
            <a:r>
              <a:rPr lang="de-DE" dirty="0"/>
              <a:t> </a:t>
            </a:r>
            <a:r>
              <a:rPr lang="de-DE" dirty="0" err="1"/>
              <a:t>of</a:t>
            </a:r>
            <a:r>
              <a:rPr lang="de-DE" dirty="0"/>
              <a:t> </a:t>
            </a:r>
            <a:r>
              <a:rPr lang="de-DE" dirty="0" err="1"/>
              <a:t>unsupervised</a:t>
            </a:r>
            <a:r>
              <a:rPr lang="de-DE" dirty="0"/>
              <a:t> </a:t>
            </a:r>
            <a:r>
              <a:rPr lang="de-DE" dirty="0" err="1"/>
              <a:t>machine</a:t>
            </a:r>
            <a:r>
              <a:rPr lang="de-DE" dirty="0"/>
              <a:t> </a:t>
            </a:r>
            <a:r>
              <a:rPr lang="de-DE" dirty="0" err="1"/>
              <a:t>learning</a:t>
            </a:r>
            <a:r>
              <a:rPr lang="de-DE" dirty="0"/>
              <a:t> </a:t>
            </a:r>
            <a:r>
              <a:rPr lang="de-DE" dirty="0" err="1"/>
              <a:t>that</a:t>
            </a:r>
            <a:r>
              <a:rPr lang="de-DE" dirty="0"/>
              <a:t> </a:t>
            </a:r>
            <a:r>
              <a:rPr lang="de-DE" dirty="0" err="1"/>
              <a:t>could</a:t>
            </a:r>
            <a:r>
              <a:rPr lang="de-DE" dirty="0"/>
              <a:t> </a:t>
            </a:r>
            <a:r>
              <a:rPr lang="de-DE" dirty="0" err="1"/>
              <a:t>benefit</a:t>
            </a:r>
            <a:r>
              <a:rPr lang="de-DE" dirty="0"/>
              <a:t> </a:t>
            </a:r>
            <a:r>
              <a:rPr lang="de-DE" dirty="0" err="1"/>
              <a:t>from</a:t>
            </a:r>
            <a:r>
              <a:rPr lang="de-DE" dirty="0"/>
              <a:t> </a:t>
            </a:r>
            <a:r>
              <a:rPr lang="de-DE" dirty="0" err="1"/>
              <a:t>new</a:t>
            </a:r>
            <a:r>
              <a:rPr lang="de-DE" dirty="0"/>
              <a:t> </a:t>
            </a:r>
            <a:r>
              <a:rPr lang="de-DE" dirty="0" err="1"/>
              <a:t>clustering</a:t>
            </a:r>
            <a:r>
              <a:rPr lang="de-DE" dirty="0"/>
              <a:t> </a:t>
            </a:r>
            <a:r>
              <a:rPr lang="de-DE" dirty="0" err="1"/>
              <a:t>approaches</a:t>
            </a:r>
            <a:r>
              <a:rPr lang="de-DE" dirty="0"/>
              <a:t> </a:t>
            </a:r>
            <a:endParaRPr lang="de-DE" dirty="0" smtClean="0"/>
          </a:p>
          <a:p>
            <a:r>
              <a:rPr lang="de-DE" dirty="0" err="1" smtClean="0"/>
              <a:t>that</a:t>
            </a:r>
            <a:r>
              <a:rPr lang="de-DE" dirty="0" smtClean="0"/>
              <a:t> </a:t>
            </a:r>
            <a:r>
              <a:rPr lang="de-DE" dirty="0" err="1"/>
              <a:t>are</a:t>
            </a:r>
            <a:r>
              <a:rPr lang="de-DE" dirty="0"/>
              <a:t> </a:t>
            </a:r>
            <a:r>
              <a:rPr lang="de-DE" dirty="0" err="1"/>
              <a:t>capable</a:t>
            </a:r>
            <a:r>
              <a:rPr lang="de-DE" dirty="0"/>
              <a:t> </a:t>
            </a:r>
            <a:r>
              <a:rPr lang="de-DE" dirty="0" err="1"/>
              <a:t>of</a:t>
            </a:r>
            <a:r>
              <a:rPr lang="de-DE" dirty="0"/>
              <a:t> </a:t>
            </a:r>
            <a:r>
              <a:rPr lang="de-DE" dirty="0" err="1"/>
              <a:t>operating</a:t>
            </a:r>
            <a:r>
              <a:rPr lang="de-DE" dirty="0"/>
              <a:t> in </a:t>
            </a:r>
            <a:r>
              <a:rPr lang="de-DE" dirty="0" err="1"/>
              <a:t>both</a:t>
            </a:r>
            <a:r>
              <a:rPr lang="de-DE" dirty="0"/>
              <a:t> linear time </a:t>
            </a:r>
            <a:r>
              <a:rPr lang="de-DE" dirty="0" err="1"/>
              <a:t>and</a:t>
            </a:r>
            <a:r>
              <a:rPr lang="de-DE" dirty="0"/>
              <a:t> </a:t>
            </a:r>
            <a:r>
              <a:rPr lang="de-DE" dirty="0" err="1"/>
              <a:t>space</a:t>
            </a:r>
            <a:r>
              <a:rPr lang="de-DE" dirty="0"/>
              <a:t> </a:t>
            </a:r>
            <a:r>
              <a:rPr lang="de-DE" dirty="0" err="1"/>
              <a:t>complexity</a:t>
            </a:r>
            <a:r>
              <a:rPr lang="de-DE" dirty="0"/>
              <a:t>. </a:t>
            </a:r>
            <a:endParaRPr lang="de-DE" dirty="0" smtClean="0"/>
          </a:p>
          <a:p>
            <a:r>
              <a:rPr lang="de-DE" dirty="0" err="1" smtClean="0"/>
              <a:t>Convert</a:t>
            </a:r>
            <a:r>
              <a:rPr lang="de-DE" dirty="0" smtClean="0"/>
              <a:t> </a:t>
            </a:r>
            <a:r>
              <a:rPr lang="de-DE" dirty="0" err="1"/>
              <a:t>the</a:t>
            </a:r>
            <a:r>
              <a:rPr lang="de-DE" dirty="0"/>
              <a:t> </a:t>
            </a:r>
            <a:r>
              <a:rPr lang="de-DE" dirty="0" err="1"/>
              <a:t>problem</a:t>
            </a:r>
            <a:r>
              <a:rPr lang="de-DE" dirty="0"/>
              <a:t> </a:t>
            </a:r>
            <a:r>
              <a:rPr lang="de-DE" dirty="0" err="1"/>
              <a:t>of</a:t>
            </a:r>
            <a:r>
              <a:rPr lang="de-DE" dirty="0"/>
              <a:t> </a:t>
            </a:r>
            <a:r>
              <a:rPr lang="de-DE" dirty="0" err="1"/>
              <a:t>topic</a:t>
            </a:r>
            <a:r>
              <a:rPr lang="de-DE" dirty="0"/>
              <a:t> </a:t>
            </a:r>
            <a:r>
              <a:rPr lang="de-DE" dirty="0" err="1"/>
              <a:t>detection</a:t>
            </a:r>
            <a:r>
              <a:rPr lang="de-DE" dirty="0"/>
              <a:t> </a:t>
            </a:r>
            <a:r>
              <a:rPr lang="de-DE" dirty="0" err="1"/>
              <a:t>into</a:t>
            </a:r>
            <a:r>
              <a:rPr lang="de-DE" dirty="0"/>
              <a:t> a </a:t>
            </a:r>
            <a:r>
              <a:rPr lang="de-DE" i="1" dirty="0" err="1"/>
              <a:t>weakly</a:t>
            </a:r>
            <a:r>
              <a:rPr lang="de-DE" i="1" dirty="0"/>
              <a:t> </a:t>
            </a:r>
            <a:r>
              <a:rPr lang="de-DE" i="1" dirty="0" err="1"/>
              <a:t>supervised</a:t>
            </a:r>
            <a:r>
              <a:rPr lang="de-DE" i="1" dirty="0"/>
              <a:t> </a:t>
            </a:r>
            <a:r>
              <a:rPr lang="de-DE" i="1" dirty="0" err="1"/>
              <a:t>learning</a:t>
            </a:r>
            <a:r>
              <a:rPr lang="de-DE" i="1" dirty="0"/>
              <a:t> </a:t>
            </a:r>
            <a:r>
              <a:rPr lang="de-DE" dirty="0" err="1"/>
              <a:t>problem</a:t>
            </a:r>
            <a:r>
              <a:rPr lang="de-DE" dirty="0"/>
              <a:t> </a:t>
            </a:r>
            <a:r>
              <a:rPr lang="de-DE" dirty="0" err="1"/>
              <a:t>by</a:t>
            </a:r>
            <a:r>
              <a:rPr lang="de-DE" dirty="0"/>
              <a:t> </a:t>
            </a:r>
            <a:r>
              <a:rPr lang="de-DE" dirty="0" err="1"/>
              <a:t>adapting</a:t>
            </a:r>
            <a:r>
              <a:rPr lang="de-DE" dirty="0"/>
              <a:t> </a:t>
            </a:r>
            <a:r>
              <a:rPr lang="de-DE" dirty="0" err="1"/>
              <a:t>the</a:t>
            </a:r>
            <a:r>
              <a:rPr lang="de-DE" dirty="0"/>
              <a:t> </a:t>
            </a:r>
            <a:r>
              <a:rPr lang="de-DE" dirty="0" err="1"/>
              <a:t>method</a:t>
            </a:r>
            <a:r>
              <a:rPr lang="de-DE" dirty="0"/>
              <a:t> in </a:t>
            </a:r>
            <a:r>
              <a:rPr lang="de-DE" dirty="0" err="1"/>
              <a:t>which</a:t>
            </a:r>
            <a:r>
              <a:rPr lang="de-DE" dirty="0"/>
              <a:t> </a:t>
            </a:r>
            <a:r>
              <a:rPr lang="de-DE" dirty="0" err="1"/>
              <a:t>data</a:t>
            </a:r>
            <a:r>
              <a:rPr lang="de-DE" dirty="0"/>
              <a:t> </a:t>
            </a:r>
            <a:r>
              <a:rPr lang="de-DE" dirty="0" err="1"/>
              <a:t>is</a:t>
            </a:r>
            <a:r>
              <a:rPr lang="de-DE" dirty="0"/>
              <a:t> </a:t>
            </a:r>
            <a:r>
              <a:rPr lang="de-DE" dirty="0" err="1" smtClean="0"/>
              <a:t>collected</a:t>
            </a:r>
            <a:r>
              <a:rPr lang="de-DE" dirty="0" smtClean="0"/>
              <a:t> (</a:t>
            </a:r>
            <a:r>
              <a:rPr lang="de-DE" dirty="0" err="1" smtClean="0"/>
              <a:t>news</a:t>
            </a:r>
            <a:r>
              <a:rPr lang="de-DE" dirty="0" smtClean="0"/>
              <a:t> </a:t>
            </a:r>
            <a:r>
              <a:rPr lang="de-DE" dirty="0" err="1" smtClean="0"/>
              <a:t>have</a:t>
            </a:r>
            <a:r>
              <a:rPr lang="de-DE" dirty="0" smtClean="0"/>
              <a:t> </a:t>
            </a:r>
            <a:r>
              <a:rPr lang="de-DE" dirty="0" err="1" smtClean="0"/>
              <a:t>labels</a:t>
            </a:r>
            <a:r>
              <a:rPr lang="de-DE" dirty="0" smtClean="0"/>
              <a:t> </a:t>
            </a:r>
            <a:r>
              <a:rPr lang="de-DE" dirty="0" smtClean="0">
                <a:sym typeface="Wingdings"/>
              </a:rPr>
              <a:t>)</a:t>
            </a:r>
            <a:r>
              <a:rPr lang="de-DE" dirty="0" smtClean="0"/>
              <a:t>.</a:t>
            </a:r>
          </a:p>
          <a:p>
            <a:r>
              <a:rPr lang="de-DE" dirty="0" err="1" smtClean="0"/>
              <a:t>Is</a:t>
            </a:r>
            <a:r>
              <a:rPr lang="de-DE" dirty="0" smtClean="0"/>
              <a:t> </a:t>
            </a:r>
            <a:r>
              <a:rPr lang="de-DE" dirty="0" err="1" smtClean="0"/>
              <a:t>there</a:t>
            </a:r>
            <a:r>
              <a:rPr lang="de-DE" dirty="0" smtClean="0"/>
              <a:t> an </a:t>
            </a:r>
            <a:r>
              <a:rPr lang="de-DE" i="1" dirty="0" err="1" smtClean="0"/>
              <a:t>objective</a:t>
            </a:r>
            <a:r>
              <a:rPr lang="de-DE" i="1" dirty="0" smtClean="0"/>
              <a:t> </a:t>
            </a:r>
            <a:r>
              <a:rPr lang="de-DE" dirty="0" err="1"/>
              <a:t>measure</a:t>
            </a:r>
            <a:r>
              <a:rPr lang="de-DE" dirty="0"/>
              <a:t> </a:t>
            </a:r>
            <a:r>
              <a:rPr lang="de-DE" dirty="0" err="1"/>
              <a:t>of</a:t>
            </a:r>
            <a:r>
              <a:rPr lang="de-DE" dirty="0"/>
              <a:t> </a:t>
            </a:r>
            <a:r>
              <a:rPr lang="de-DE" dirty="0" err="1" smtClean="0"/>
              <a:t>quality</a:t>
            </a:r>
            <a:r>
              <a:rPr lang="de-DE" dirty="0" smtClean="0"/>
              <a:t>?</a:t>
            </a:r>
          </a:p>
          <a:p>
            <a:endParaRPr lang="de-DE" dirty="0" smtClean="0"/>
          </a:p>
          <a:p>
            <a:endParaRPr lang="de-DE" dirty="0"/>
          </a:p>
        </p:txBody>
      </p:sp>
    </p:spTree>
    <p:extLst>
      <p:ext uri="{BB962C8B-B14F-4D97-AF65-F5344CB8AC3E}">
        <p14:creationId xmlns:p14="http://schemas.microsoft.com/office/powerpoint/2010/main" val="3216353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759383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PetaByte</a:t>
            </a:r>
            <a:r>
              <a:rPr lang="de-DE" dirty="0" smtClean="0"/>
              <a:t> Research Ltd</a:t>
            </a:r>
            <a:endParaRPr lang="de-DE" dirty="0"/>
          </a:p>
        </p:txBody>
      </p:sp>
      <p:sp>
        <p:nvSpPr>
          <p:cNvPr id="3" name="Inhaltsplatzhalter 2"/>
          <p:cNvSpPr>
            <a:spLocks noGrp="1"/>
          </p:cNvSpPr>
          <p:nvPr>
            <p:ph idx="1"/>
          </p:nvPr>
        </p:nvSpPr>
        <p:spPr>
          <a:xfrm>
            <a:off x="457200" y="1600201"/>
            <a:ext cx="8229600" cy="2121396"/>
          </a:xfrm>
        </p:spPr>
        <p:txBody>
          <a:bodyPr>
            <a:normAutofit/>
          </a:bodyPr>
          <a:lstStyle/>
          <a:p>
            <a:r>
              <a:rPr lang="de-DE" sz="2000" dirty="0" smtClean="0"/>
              <a:t>Big </a:t>
            </a:r>
            <a:r>
              <a:rPr lang="de-DE" sz="2000" dirty="0" err="1" smtClean="0"/>
              <a:t>data</a:t>
            </a:r>
            <a:endParaRPr lang="de-DE" sz="2000" dirty="0" smtClean="0"/>
          </a:p>
          <a:p>
            <a:r>
              <a:rPr lang="de-DE" sz="2000" dirty="0" err="1" smtClean="0"/>
              <a:t>Scraping</a:t>
            </a:r>
            <a:r>
              <a:rPr lang="de-DE" sz="2000" dirty="0" smtClean="0"/>
              <a:t>, </a:t>
            </a:r>
            <a:r>
              <a:rPr lang="de-DE" sz="2000" dirty="0" err="1" smtClean="0"/>
              <a:t>crawling</a:t>
            </a:r>
            <a:r>
              <a:rPr lang="de-DE" sz="2000" dirty="0" smtClean="0"/>
              <a:t>...</a:t>
            </a:r>
          </a:p>
          <a:p>
            <a:r>
              <a:rPr lang="de-DE" sz="2000" dirty="0" smtClean="0"/>
              <a:t>Data </a:t>
            </a:r>
            <a:r>
              <a:rPr lang="de-DE" sz="2000" dirty="0" err="1" smtClean="0"/>
              <a:t>analysis</a:t>
            </a:r>
            <a:r>
              <a:rPr lang="de-DE" sz="2000" dirty="0" smtClean="0"/>
              <a:t>, Business </a:t>
            </a:r>
            <a:r>
              <a:rPr lang="de-DE" sz="2000" dirty="0" err="1" smtClean="0"/>
              <a:t>analytics</a:t>
            </a:r>
            <a:endParaRPr lang="de-DE" sz="2000" dirty="0" smtClean="0"/>
          </a:p>
          <a:p>
            <a:r>
              <a:rPr lang="de-DE" sz="2000" dirty="0" smtClean="0">
                <a:hlinkClick r:id="rId2"/>
              </a:rPr>
              <a:t>http://petabyte-research.org</a:t>
            </a:r>
            <a:r>
              <a:rPr lang="de-DE" sz="2000" dirty="0" smtClean="0"/>
              <a:t> </a:t>
            </a:r>
          </a:p>
          <a:p>
            <a:r>
              <a:rPr lang="de-DE" sz="2000" dirty="0" smtClean="0">
                <a:hlinkClick r:id="rId3"/>
              </a:rPr>
              <a:t>http://beta.petabyte-research.org</a:t>
            </a:r>
            <a:r>
              <a:rPr lang="de-DE" sz="2000" dirty="0" smtClean="0"/>
              <a:t> </a:t>
            </a:r>
            <a:endParaRPr lang="de-DE" sz="2000" dirty="0"/>
          </a:p>
        </p:txBody>
      </p:sp>
      <p:pic>
        <p:nvPicPr>
          <p:cNvPr id="4" name="Bild 3"/>
          <p:cNvPicPr>
            <a:picLocks noChangeAspect="1"/>
          </p:cNvPicPr>
          <p:nvPr/>
        </p:nvPicPr>
        <p:blipFill>
          <a:blip r:embed="rId4"/>
          <a:stretch>
            <a:fillRect/>
          </a:stretch>
        </p:blipFill>
        <p:spPr>
          <a:xfrm>
            <a:off x="1299432" y="3631782"/>
            <a:ext cx="6511913" cy="3093306"/>
          </a:xfrm>
          <a:prstGeom prst="rect">
            <a:avLst/>
          </a:prstGeom>
        </p:spPr>
      </p:pic>
    </p:spTree>
    <p:extLst>
      <p:ext uri="{BB962C8B-B14F-4D97-AF65-F5344CB8AC3E}">
        <p14:creationId xmlns:p14="http://schemas.microsoft.com/office/powerpoint/2010/main" val="3303377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Bibliometrics</a:t>
            </a:r>
            <a:r>
              <a:rPr lang="de-DE" dirty="0" smtClean="0"/>
              <a:t>, </a:t>
            </a:r>
            <a:r>
              <a:rPr lang="de-DE" dirty="0" err="1" smtClean="0"/>
              <a:t>scientometrics</a:t>
            </a:r>
            <a:endParaRPr lang="de-DE" dirty="0"/>
          </a:p>
        </p:txBody>
      </p:sp>
      <p:sp>
        <p:nvSpPr>
          <p:cNvPr id="3" name="Inhaltsplatzhalter 2"/>
          <p:cNvSpPr>
            <a:spLocks noGrp="1"/>
          </p:cNvSpPr>
          <p:nvPr>
            <p:ph idx="1"/>
          </p:nvPr>
        </p:nvSpPr>
        <p:spPr>
          <a:xfrm>
            <a:off x="457199" y="1600200"/>
            <a:ext cx="8686801" cy="4525963"/>
          </a:xfrm>
        </p:spPr>
        <p:txBody>
          <a:bodyPr>
            <a:normAutofit lnSpcReduction="10000"/>
          </a:bodyPr>
          <a:lstStyle/>
          <a:p>
            <a:r>
              <a:rPr lang="de-DE" dirty="0" smtClean="0"/>
              <a:t>MTA KIK, EMMI (</a:t>
            </a:r>
            <a:r>
              <a:rPr lang="de-DE" dirty="0" err="1" smtClean="0"/>
              <a:t>Ministry</a:t>
            </a:r>
            <a:r>
              <a:rPr lang="de-DE" dirty="0" smtClean="0"/>
              <a:t> </a:t>
            </a:r>
            <a:r>
              <a:rPr lang="de-DE" dirty="0" err="1" smtClean="0"/>
              <a:t>of</a:t>
            </a:r>
            <a:r>
              <a:rPr lang="de-DE" dirty="0" smtClean="0"/>
              <a:t> Human </a:t>
            </a:r>
            <a:r>
              <a:rPr lang="de-DE" dirty="0" err="1" smtClean="0"/>
              <a:t>Aff</a:t>
            </a:r>
            <a:r>
              <a:rPr lang="de-DE" dirty="0" smtClean="0"/>
              <a:t>.), ELTE....</a:t>
            </a:r>
          </a:p>
          <a:p>
            <a:r>
              <a:rPr lang="de-DE" dirty="0" smtClean="0">
                <a:hlinkClick r:id="rId2"/>
              </a:rPr>
              <a:t>http://www.hungarianscience.org</a:t>
            </a:r>
            <a:r>
              <a:rPr lang="de-DE" dirty="0" smtClean="0"/>
              <a:t> </a:t>
            </a:r>
          </a:p>
          <a:p>
            <a:r>
              <a:rPr lang="de-DE" dirty="0" smtClean="0"/>
              <a:t>The </a:t>
            </a:r>
            <a:r>
              <a:rPr lang="de-DE" dirty="0" err="1" smtClean="0"/>
              <a:t>present</a:t>
            </a:r>
            <a:r>
              <a:rPr lang="de-DE" smtClean="0"/>
              <a:t> context</a:t>
            </a:r>
            <a:r>
              <a:rPr lang="de-DE" dirty="0" smtClean="0"/>
              <a:t> - IMPACT-EV: SSH</a:t>
            </a:r>
          </a:p>
          <a:p>
            <a:r>
              <a:rPr lang="de-DE" dirty="0" err="1" smtClean="0"/>
              <a:t>Humanities</a:t>
            </a:r>
            <a:r>
              <a:rPr lang="de-DE" dirty="0" smtClean="0"/>
              <a:t>: not </a:t>
            </a:r>
            <a:r>
              <a:rPr lang="de-DE" dirty="0" err="1" smtClean="0"/>
              <a:t>journal</a:t>
            </a:r>
            <a:r>
              <a:rPr lang="de-DE" dirty="0" smtClean="0"/>
              <a:t> </a:t>
            </a:r>
            <a:r>
              <a:rPr lang="de-DE" dirty="0" err="1" smtClean="0"/>
              <a:t>papers</a:t>
            </a:r>
            <a:r>
              <a:rPr lang="de-DE" dirty="0" smtClean="0"/>
              <a:t> but...</a:t>
            </a:r>
          </a:p>
          <a:p>
            <a:r>
              <a:rPr lang="de-DE" dirty="0" smtClean="0"/>
              <a:t>„</a:t>
            </a:r>
            <a:r>
              <a:rPr lang="de-DE" dirty="0" err="1" smtClean="0"/>
              <a:t>Altmetrics</a:t>
            </a:r>
            <a:r>
              <a:rPr lang="de-DE" dirty="0" smtClean="0"/>
              <a:t>“ – </a:t>
            </a:r>
            <a:r>
              <a:rPr lang="de-DE" dirty="0" err="1" smtClean="0"/>
              <a:t>books</a:t>
            </a:r>
            <a:r>
              <a:rPr lang="de-DE" dirty="0" smtClean="0"/>
              <a:t>, </a:t>
            </a:r>
            <a:r>
              <a:rPr lang="de-DE" dirty="0" err="1" smtClean="0"/>
              <a:t>chapters</a:t>
            </a:r>
            <a:endParaRPr lang="de-DE" dirty="0" smtClean="0"/>
          </a:p>
          <a:p>
            <a:r>
              <a:rPr lang="de-DE" dirty="0" smtClean="0"/>
              <a:t>National </a:t>
            </a:r>
            <a:r>
              <a:rPr lang="de-DE" dirty="0" err="1" smtClean="0"/>
              <a:t>language</a:t>
            </a:r>
            <a:r>
              <a:rPr lang="de-DE" dirty="0" smtClean="0"/>
              <a:t> </a:t>
            </a:r>
            <a:r>
              <a:rPr lang="de-DE" dirty="0" err="1" smtClean="0"/>
              <a:t>is</a:t>
            </a:r>
            <a:r>
              <a:rPr lang="de-DE" dirty="0" smtClean="0"/>
              <a:t> </a:t>
            </a:r>
            <a:r>
              <a:rPr lang="de-DE" dirty="0" err="1" smtClean="0"/>
              <a:t>important</a:t>
            </a:r>
            <a:r>
              <a:rPr lang="de-DE" dirty="0" smtClean="0"/>
              <a:t> (</a:t>
            </a:r>
            <a:r>
              <a:rPr lang="de-DE" dirty="0" err="1" smtClean="0"/>
              <a:t>here</a:t>
            </a:r>
            <a:r>
              <a:rPr lang="de-DE" dirty="0" smtClean="0"/>
              <a:t>: </a:t>
            </a:r>
            <a:r>
              <a:rPr lang="de-DE" dirty="0" err="1" smtClean="0"/>
              <a:t>Hungarian</a:t>
            </a:r>
            <a:r>
              <a:rPr lang="de-DE" dirty="0" smtClean="0"/>
              <a:t>)</a:t>
            </a:r>
          </a:p>
          <a:p>
            <a:r>
              <a:rPr lang="de-DE" dirty="0" err="1" smtClean="0"/>
              <a:t>Full</a:t>
            </a:r>
            <a:r>
              <a:rPr lang="de-DE" dirty="0" smtClean="0"/>
              <a:t> </a:t>
            </a:r>
            <a:r>
              <a:rPr lang="de-DE" dirty="0" err="1" smtClean="0"/>
              <a:t>text</a:t>
            </a:r>
            <a:r>
              <a:rPr lang="de-DE" dirty="0" smtClean="0"/>
              <a:t>, so NLP </a:t>
            </a:r>
            <a:r>
              <a:rPr lang="de-DE" dirty="0" err="1" smtClean="0"/>
              <a:t>is</a:t>
            </a:r>
            <a:r>
              <a:rPr lang="de-DE" dirty="0" smtClean="0"/>
              <a:t> </a:t>
            </a:r>
            <a:r>
              <a:rPr lang="de-DE" dirty="0" err="1" smtClean="0"/>
              <a:t>needed</a:t>
            </a:r>
            <a:r>
              <a:rPr lang="de-DE" dirty="0" smtClean="0"/>
              <a:t>... (</a:t>
            </a:r>
            <a:r>
              <a:rPr lang="de-DE" dirty="0" err="1" smtClean="0"/>
              <a:t>here</a:t>
            </a:r>
            <a:r>
              <a:rPr lang="de-DE" dirty="0" smtClean="0"/>
              <a:t> </a:t>
            </a:r>
            <a:r>
              <a:rPr lang="de-DE" dirty="0" err="1" smtClean="0"/>
              <a:t>only</a:t>
            </a:r>
            <a:r>
              <a:rPr lang="de-DE" dirty="0" smtClean="0"/>
              <a:t> </a:t>
            </a:r>
            <a:r>
              <a:rPr lang="de-DE" dirty="0" err="1" smtClean="0"/>
              <a:t>topic</a:t>
            </a:r>
            <a:r>
              <a:rPr lang="de-DE" dirty="0" smtClean="0"/>
              <a:t> </a:t>
            </a:r>
            <a:r>
              <a:rPr lang="de-DE" dirty="0" err="1" smtClean="0"/>
              <a:t>detection</a:t>
            </a:r>
            <a:r>
              <a:rPr lang="de-DE" dirty="0" smtClean="0"/>
              <a:t> </a:t>
            </a:r>
            <a:r>
              <a:rPr lang="de-DE" dirty="0" err="1" smtClean="0"/>
              <a:t>is</a:t>
            </a:r>
            <a:r>
              <a:rPr lang="de-DE" dirty="0" smtClean="0"/>
              <a:t> </a:t>
            </a:r>
            <a:r>
              <a:rPr lang="de-DE" dirty="0" err="1" smtClean="0"/>
              <a:t>discussed</a:t>
            </a:r>
            <a:r>
              <a:rPr lang="de-DE" dirty="0" smtClean="0"/>
              <a:t>)</a:t>
            </a:r>
          </a:p>
          <a:p>
            <a:endParaRPr lang="de-DE" dirty="0"/>
          </a:p>
        </p:txBody>
      </p:sp>
    </p:spTree>
    <p:extLst>
      <p:ext uri="{BB962C8B-B14F-4D97-AF65-F5344CB8AC3E}">
        <p14:creationId xmlns:p14="http://schemas.microsoft.com/office/powerpoint/2010/main" val="2818115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Blindfolded</a:t>
            </a:r>
            <a:r>
              <a:rPr lang="de-DE" dirty="0" smtClean="0"/>
              <a:t> NLP</a:t>
            </a:r>
            <a:endParaRPr lang="de-DE" dirty="0"/>
          </a:p>
        </p:txBody>
      </p:sp>
      <p:sp>
        <p:nvSpPr>
          <p:cNvPr id="3" name="Inhaltsplatzhalter 2"/>
          <p:cNvSpPr>
            <a:spLocks noGrp="1"/>
          </p:cNvSpPr>
          <p:nvPr>
            <p:ph idx="1"/>
          </p:nvPr>
        </p:nvSpPr>
        <p:spPr/>
        <p:txBody>
          <a:bodyPr>
            <a:normAutofit fontScale="70000" lnSpcReduction="20000"/>
          </a:bodyPr>
          <a:lstStyle/>
          <a:p>
            <a:r>
              <a:rPr lang="en-US" i="1" dirty="0"/>
              <a:t>Abstract</a:t>
            </a:r>
            <a:endParaRPr lang="en-US" dirty="0"/>
          </a:p>
          <a:p>
            <a:r>
              <a:rPr lang="en-US" dirty="0" smtClean="0"/>
              <a:t>The </a:t>
            </a:r>
            <a:r>
              <a:rPr lang="en-US" dirty="0"/>
              <a:t>use case of our study is the </a:t>
            </a:r>
            <a:r>
              <a:rPr lang="en-US" b="1" dirty="0"/>
              <a:t>Hungarian Internet Archive </a:t>
            </a:r>
            <a:r>
              <a:rPr lang="en-US" b="1" dirty="0" smtClean="0"/>
              <a:t>(MIA) </a:t>
            </a:r>
            <a:r>
              <a:rPr lang="en-US" dirty="0" smtClean="0"/>
              <a:t>pilot</a:t>
            </a:r>
            <a:r>
              <a:rPr lang="en-US" dirty="0"/>
              <a:t>, which was used to create a distributional semantic model of the Hungarian language. </a:t>
            </a:r>
            <a:endParaRPr lang="en-US" dirty="0" smtClean="0"/>
          </a:p>
          <a:p>
            <a:r>
              <a:rPr lang="en-US" dirty="0" smtClean="0"/>
              <a:t>Using </a:t>
            </a:r>
            <a:r>
              <a:rPr lang="en-US" dirty="0"/>
              <a:t>unsupervised methods, documents from the corpus were grouped into semantically related clusters. </a:t>
            </a:r>
            <a:endParaRPr lang="en-US" dirty="0" smtClean="0"/>
          </a:p>
          <a:p>
            <a:r>
              <a:rPr lang="en-US" dirty="0" smtClean="0"/>
              <a:t>Then </a:t>
            </a:r>
            <a:r>
              <a:rPr lang="en-US" dirty="0"/>
              <a:t>topic labels were automatically generated for each cluster by fitting a probability distribution to each cluster. Query vectors were sampled from the probability distribution and used to search the semantic space of the language model to yield the terms with the highest semantic relevance. </a:t>
            </a:r>
            <a:endParaRPr lang="en-US" dirty="0" smtClean="0"/>
          </a:p>
          <a:p>
            <a:r>
              <a:rPr lang="en-US" dirty="0" smtClean="0"/>
              <a:t>This was applied to clusters found using various techniques.</a:t>
            </a:r>
            <a:endParaRPr lang="en-US" dirty="0" smtClean="0"/>
          </a:p>
          <a:p>
            <a:r>
              <a:rPr lang="en-US" dirty="0" smtClean="0"/>
              <a:t>Results </a:t>
            </a:r>
            <a:r>
              <a:rPr lang="en-US" dirty="0"/>
              <a:t>are assessed for the applicability of the method for automated semantic labeling and topic detection</a:t>
            </a:r>
            <a:r>
              <a:rPr lang="en-US" dirty="0" smtClean="0"/>
              <a:t>.</a:t>
            </a:r>
            <a:endParaRPr lang="en-US" dirty="0"/>
          </a:p>
        </p:txBody>
      </p:sp>
    </p:spTree>
    <p:extLst>
      <p:ext uri="{BB962C8B-B14F-4D97-AF65-F5344CB8AC3E}">
        <p14:creationId xmlns:p14="http://schemas.microsoft.com/office/powerpoint/2010/main" val="16158184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MIA </a:t>
            </a:r>
            <a:r>
              <a:rPr lang="de-DE" dirty="0" err="1" smtClean="0"/>
              <a:t>pilot</a:t>
            </a:r>
            <a:r>
              <a:rPr lang="de-DE" dirty="0" smtClean="0"/>
              <a:t> (</a:t>
            </a:r>
            <a:r>
              <a:rPr lang="de-DE" dirty="0" err="1" smtClean="0"/>
              <a:t>and</a:t>
            </a:r>
            <a:r>
              <a:rPr lang="de-DE" dirty="0" smtClean="0"/>
              <a:t> </a:t>
            </a:r>
            <a:r>
              <a:rPr lang="de-DE" dirty="0" err="1" smtClean="0"/>
              <a:t>news</a:t>
            </a:r>
            <a:r>
              <a:rPr lang="de-DE" dirty="0" smtClean="0"/>
              <a:t> </a:t>
            </a:r>
            <a:r>
              <a:rPr lang="de-DE" dirty="0" err="1" smtClean="0"/>
              <a:t>archive</a:t>
            </a:r>
            <a:r>
              <a:rPr lang="de-DE" dirty="0" smtClean="0"/>
              <a:t>)</a:t>
            </a:r>
            <a:endParaRPr lang="de-DE" dirty="0"/>
          </a:p>
        </p:txBody>
      </p:sp>
      <p:sp>
        <p:nvSpPr>
          <p:cNvPr id="3" name="Inhaltsplatzhalter 2"/>
          <p:cNvSpPr>
            <a:spLocks noGrp="1"/>
          </p:cNvSpPr>
          <p:nvPr>
            <p:ph idx="1"/>
          </p:nvPr>
        </p:nvSpPr>
        <p:spPr/>
        <p:txBody>
          <a:bodyPr/>
          <a:lstStyle/>
          <a:p>
            <a:r>
              <a:rPr lang="de-DE" dirty="0" smtClean="0"/>
              <a:t>500+ </a:t>
            </a:r>
            <a:r>
              <a:rPr lang="de-DE" dirty="0" err="1" smtClean="0"/>
              <a:t>domains</a:t>
            </a:r>
            <a:r>
              <a:rPr lang="de-DE" dirty="0" smtClean="0"/>
              <a:t>, 16+ TB, longitudinal </a:t>
            </a:r>
            <a:r>
              <a:rPr lang="de-DE" dirty="0" err="1" smtClean="0"/>
              <a:t>since</a:t>
            </a:r>
            <a:r>
              <a:rPr lang="de-DE" dirty="0" smtClean="0"/>
              <a:t> 2013</a:t>
            </a:r>
          </a:p>
          <a:p>
            <a:r>
              <a:rPr lang="en-US" dirty="0"/>
              <a:t>Hungarian News Archive</a:t>
            </a:r>
            <a:r>
              <a:rPr lang="en-US" dirty="0" smtClean="0">
                <a:effectLst/>
              </a:rPr>
              <a:t> </a:t>
            </a:r>
            <a:r>
              <a:rPr lang="de-DE" dirty="0" smtClean="0"/>
              <a:t>(</a:t>
            </a:r>
            <a:r>
              <a:rPr lang="de-DE" dirty="0" err="1" smtClean="0"/>
              <a:t>of</a:t>
            </a:r>
            <a:r>
              <a:rPr lang="de-DE" dirty="0" smtClean="0"/>
              <a:t> </a:t>
            </a:r>
            <a:r>
              <a:rPr lang="de-DE" dirty="0" err="1" smtClean="0"/>
              <a:t>every</a:t>
            </a:r>
            <a:r>
              <a:rPr lang="de-DE" dirty="0" smtClean="0"/>
              <a:t> </a:t>
            </a:r>
            <a:r>
              <a:rPr lang="de-DE" dirty="0" err="1" smtClean="0"/>
              <a:t>day</a:t>
            </a:r>
            <a:r>
              <a:rPr lang="de-DE" dirty="0" smtClean="0"/>
              <a:t>)</a:t>
            </a:r>
            <a:endParaRPr lang="de-DE" dirty="0"/>
          </a:p>
        </p:txBody>
      </p:sp>
      <p:pic>
        <p:nvPicPr>
          <p:cNvPr id="4" name="Bild 3" descr="fig-news-inland-stack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40819"/>
            <a:ext cx="3842898" cy="2885344"/>
          </a:xfrm>
          <a:prstGeom prst="rect">
            <a:avLst/>
          </a:prstGeom>
        </p:spPr>
      </p:pic>
      <p:pic>
        <p:nvPicPr>
          <p:cNvPr id="5" name="Bild 4" descr="fig-news-names-stack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564" y="3240819"/>
            <a:ext cx="3858236" cy="2896861"/>
          </a:xfrm>
          <a:prstGeom prst="rect">
            <a:avLst/>
          </a:prstGeom>
        </p:spPr>
      </p:pic>
    </p:spTree>
    <p:extLst>
      <p:ext uri="{BB962C8B-B14F-4D97-AF65-F5344CB8AC3E}">
        <p14:creationId xmlns:p14="http://schemas.microsoft.com/office/powerpoint/2010/main" val="38507823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Basics</a:t>
            </a:r>
            <a:endParaRPr lang="de-DE" dirty="0"/>
          </a:p>
        </p:txBody>
      </p:sp>
      <p:sp>
        <p:nvSpPr>
          <p:cNvPr id="3" name="Inhaltsplatzhalter 2"/>
          <p:cNvSpPr>
            <a:spLocks noGrp="1"/>
          </p:cNvSpPr>
          <p:nvPr>
            <p:ph idx="1"/>
          </p:nvPr>
        </p:nvSpPr>
        <p:spPr>
          <a:xfrm>
            <a:off x="457200" y="1600200"/>
            <a:ext cx="8229600" cy="4838751"/>
          </a:xfrm>
        </p:spPr>
        <p:txBody>
          <a:bodyPr>
            <a:normAutofit fontScale="92500" lnSpcReduction="10000"/>
          </a:bodyPr>
          <a:lstStyle/>
          <a:p>
            <a:r>
              <a:rPr lang="en-US" dirty="0" smtClean="0"/>
              <a:t>The</a:t>
            </a:r>
            <a:r>
              <a:rPr lang="en-US" i="1" dirty="0" smtClean="0"/>
              <a:t> Distributional </a:t>
            </a:r>
            <a:r>
              <a:rPr lang="en-US" i="1" dirty="0"/>
              <a:t>Hypothesis </a:t>
            </a:r>
            <a:r>
              <a:rPr lang="en-US" dirty="0"/>
              <a:t>(Harris, 1954), </a:t>
            </a:r>
            <a:r>
              <a:rPr lang="en-US" dirty="0" smtClean="0"/>
              <a:t>states </a:t>
            </a:r>
            <a:r>
              <a:rPr lang="en-US" dirty="0"/>
              <a:t>that words occurring in similar contexts also tend to have similar meanings</a:t>
            </a:r>
            <a:r>
              <a:rPr lang="en-US" dirty="0" smtClean="0">
                <a:effectLst/>
              </a:rPr>
              <a:t> </a:t>
            </a:r>
          </a:p>
          <a:p>
            <a:r>
              <a:rPr lang="en-US" dirty="0" smtClean="0"/>
              <a:t>We use unsupervised </a:t>
            </a:r>
            <a:r>
              <a:rPr lang="en-US" dirty="0"/>
              <a:t>learning techniques to group the documents into semantically related clusters and to automatically generate topic labels for each cluster by probabilistic </a:t>
            </a:r>
            <a:r>
              <a:rPr lang="en-US" dirty="0" smtClean="0"/>
              <a:t>sampling.</a:t>
            </a:r>
          </a:p>
          <a:p>
            <a:r>
              <a:rPr lang="en-US" dirty="0" smtClean="0"/>
              <a:t>No expert knowledge, no (subjective) semantics!</a:t>
            </a:r>
          </a:p>
          <a:p>
            <a:r>
              <a:rPr lang="en-US" dirty="0" smtClean="0"/>
              <a:t>(no manual cleaning, etc.)</a:t>
            </a:r>
          </a:p>
          <a:p>
            <a:r>
              <a:rPr lang="en-US" dirty="0" smtClean="0"/>
              <a:t>Massive amounts of data</a:t>
            </a:r>
            <a:endParaRPr lang="de-DE" dirty="0"/>
          </a:p>
        </p:txBody>
      </p:sp>
    </p:spTree>
    <p:extLst>
      <p:ext uri="{BB962C8B-B14F-4D97-AF65-F5344CB8AC3E}">
        <p14:creationId xmlns:p14="http://schemas.microsoft.com/office/powerpoint/2010/main" val="26114711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Corpus, </a:t>
            </a:r>
            <a:r>
              <a:rPr lang="de-DE" dirty="0" err="1" smtClean="0"/>
              <a:t>lemmatization</a:t>
            </a:r>
            <a:endParaRPr lang="de-DE" dirty="0"/>
          </a:p>
        </p:txBody>
      </p:sp>
      <p:sp>
        <p:nvSpPr>
          <p:cNvPr id="3" name="Inhaltsplatzhalter 2"/>
          <p:cNvSpPr>
            <a:spLocks noGrp="1"/>
          </p:cNvSpPr>
          <p:nvPr>
            <p:ph idx="1"/>
          </p:nvPr>
        </p:nvSpPr>
        <p:spPr/>
        <p:txBody>
          <a:bodyPr>
            <a:normAutofit fontScale="85000" lnSpcReduction="10000"/>
          </a:bodyPr>
          <a:lstStyle/>
          <a:p>
            <a:r>
              <a:rPr lang="en-US" dirty="0" smtClean="0"/>
              <a:t>588 </a:t>
            </a:r>
            <a:r>
              <a:rPr lang="en-US" dirty="0"/>
              <a:t>days from 2013.04.01 to 2014.11.09. </a:t>
            </a:r>
            <a:endParaRPr lang="en-US" dirty="0" smtClean="0"/>
          </a:p>
          <a:p>
            <a:r>
              <a:rPr lang="en-US" dirty="0" smtClean="0"/>
              <a:t>736,811 </a:t>
            </a:r>
            <a:r>
              <a:rPr lang="en-US" dirty="0"/>
              <a:t>different news documents compiled from 589 different online new sites. </a:t>
            </a:r>
            <a:endParaRPr lang="en-US" dirty="0" smtClean="0"/>
          </a:p>
          <a:p>
            <a:r>
              <a:rPr lang="en-US" dirty="0" smtClean="0"/>
              <a:t>The </a:t>
            </a:r>
            <a:r>
              <a:rPr lang="en-US" dirty="0"/>
              <a:t>entire dataset contains 193,209,915 total words, </a:t>
            </a:r>
            <a:r>
              <a:rPr lang="en-US" dirty="0" smtClean="0"/>
              <a:t>of which 2,654,613 </a:t>
            </a:r>
            <a:r>
              <a:rPr lang="en-US" dirty="0"/>
              <a:t>are unique words. </a:t>
            </a:r>
            <a:endParaRPr lang="en-US" dirty="0" smtClean="0"/>
          </a:p>
          <a:p>
            <a:r>
              <a:rPr lang="en-US" dirty="0" smtClean="0"/>
              <a:t>This </a:t>
            </a:r>
            <a:r>
              <a:rPr lang="en-US" dirty="0"/>
              <a:t>data was </a:t>
            </a:r>
            <a:r>
              <a:rPr lang="en-US" dirty="0" smtClean="0"/>
              <a:t>lemmatized </a:t>
            </a:r>
            <a:r>
              <a:rPr lang="en-US" dirty="0"/>
              <a:t>using the </a:t>
            </a:r>
            <a:r>
              <a:rPr lang="en-US" dirty="0" smtClean="0"/>
              <a:t>“</a:t>
            </a:r>
            <a:r>
              <a:rPr lang="en-US" dirty="0" err="1" smtClean="0"/>
              <a:t>Magyarlanc</a:t>
            </a:r>
            <a:r>
              <a:rPr lang="en-US" dirty="0" smtClean="0"/>
              <a:t>” </a:t>
            </a:r>
            <a:r>
              <a:rPr lang="en-US" dirty="0"/>
              <a:t>Java library in order to trim the suffixes marking the 18 different grammatical cases in the Hungarian language (</a:t>
            </a:r>
            <a:r>
              <a:rPr lang="en-US" dirty="0" err="1"/>
              <a:t>Zsibrita</a:t>
            </a:r>
            <a:r>
              <a:rPr lang="en-US" dirty="0"/>
              <a:t> </a:t>
            </a:r>
            <a:r>
              <a:rPr lang="en-US" i="1" dirty="0"/>
              <a:t>et al., </a:t>
            </a:r>
            <a:r>
              <a:rPr lang="en-US" dirty="0"/>
              <a:t>2013). </a:t>
            </a:r>
            <a:endParaRPr lang="en-US" dirty="0" smtClean="0"/>
          </a:p>
          <a:p>
            <a:r>
              <a:rPr lang="en-US" dirty="0" smtClean="0"/>
              <a:t>After </a:t>
            </a:r>
            <a:r>
              <a:rPr lang="en-US" dirty="0"/>
              <a:t>lemmatization, the corpus contains 1,197,420 unique words.</a:t>
            </a:r>
          </a:p>
          <a:p>
            <a:endParaRPr lang="de-DE" dirty="0"/>
          </a:p>
        </p:txBody>
      </p:sp>
    </p:spTree>
    <p:extLst>
      <p:ext uri="{BB962C8B-B14F-4D97-AF65-F5344CB8AC3E}">
        <p14:creationId xmlns:p14="http://schemas.microsoft.com/office/powerpoint/2010/main" val="137316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word2vec </a:t>
            </a:r>
            <a:endParaRPr lang="de-DE" dirty="0"/>
          </a:p>
        </p:txBody>
      </p:sp>
      <p:sp>
        <p:nvSpPr>
          <p:cNvPr id="3" name="Inhaltsplatzhalter 2"/>
          <p:cNvSpPr>
            <a:spLocks noGrp="1"/>
          </p:cNvSpPr>
          <p:nvPr>
            <p:ph idx="1"/>
          </p:nvPr>
        </p:nvSpPr>
        <p:spPr/>
        <p:txBody>
          <a:bodyPr>
            <a:normAutofit fontScale="92500"/>
          </a:bodyPr>
          <a:lstStyle/>
          <a:p>
            <a:r>
              <a:rPr lang="en-US" dirty="0"/>
              <a:t>U</a:t>
            </a:r>
            <a:r>
              <a:rPr lang="en-US" dirty="0" smtClean="0"/>
              <a:t>sing </a:t>
            </a:r>
            <a:r>
              <a:rPr lang="en-US" dirty="0"/>
              <a:t>the </a:t>
            </a:r>
            <a:r>
              <a:rPr lang="en-US" dirty="0" err="1"/>
              <a:t>nGram</a:t>
            </a:r>
            <a:r>
              <a:rPr lang="en-US" dirty="0"/>
              <a:t> models to transform the input data, a word2vec model was trained on the Hungarian News corpus. </a:t>
            </a:r>
            <a:endParaRPr lang="en-US" dirty="0" smtClean="0"/>
          </a:p>
          <a:p>
            <a:r>
              <a:rPr lang="en-US" dirty="0" smtClean="0"/>
              <a:t>The </a:t>
            </a:r>
            <a:r>
              <a:rPr lang="en-US" dirty="0"/>
              <a:t>model was trained using “trainWord2Vec.py” using the </a:t>
            </a:r>
            <a:r>
              <a:rPr lang="en-US" dirty="0" err="1"/>
              <a:t>Gensim</a:t>
            </a:r>
            <a:r>
              <a:rPr lang="en-US" dirty="0"/>
              <a:t> python library (</a:t>
            </a:r>
            <a:r>
              <a:rPr lang="en-US" dirty="0" err="1"/>
              <a:t>Řehůřek</a:t>
            </a:r>
            <a:r>
              <a:rPr lang="en-US" dirty="0"/>
              <a:t> &amp; </a:t>
            </a:r>
            <a:r>
              <a:rPr lang="en-US" dirty="0" err="1"/>
              <a:t>Sojka</a:t>
            </a:r>
            <a:r>
              <a:rPr lang="en-US" dirty="0"/>
              <a:t>, 2010), which is based on the </a:t>
            </a:r>
            <a:r>
              <a:rPr lang="en-US" dirty="0" err="1"/>
              <a:t>skip­gram</a:t>
            </a:r>
            <a:r>
              <a:rPr lang="en-US" dirty="0"/>
              <a:t> model from </a:t>
            </a:r>
            <a:r>
              <a:rPr lang="en-US" dirty="0" err="1"/>
              <a:t>Mikolov</a:t>
            </a:r>
            <a:r>
              <a:rPr lang="en-US" dirty="0"/>
              <a:t> </a:t>
            </a:r>
            <a:r>
              <a:rPr lang="en-US" i="1" dirty="0"/>
              <a:t>et al</a:t>
            </a:r>
            <a:r>
              <a:rPr lang="en-US" dirty="0"/>
              <a:t>. (2013). </a:t>
            </a:r>
            <a:endParaRPr lang="en-US" dirty="0" smtClean="0"/>
          </a:p>
          <a:p>
            <a:r>
              <a:rPr lang="en-US" dirty="0" smtClean="0"/>
              <a:t>The </a:t>
            </a:r>
            <a:r>
              <a:rPr lang="en-US" dirty="0"/>
              <a:t>completed model has a vocabulary of 424,198 terms learned from 736,811 documents.</a:t>
            </a:r>
          </a:p>
          <a:p>
            <a:endParaRPr lang="de-DE" dirty="0"/>
          </a:p>
        </p:txBody>
      </p:sp>
    </p:spTree>
    <p:extLst>
      <p:ext uri="{BB962C8B-B14F-4D97-AF65-F5344CB8AC3E}">
        <p14:creationId xmlns:p14="http://schemas.microsoft.com/office/powerpoint/2010/main" val="44935019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1243</Words>
  <Application>Microsoft Macintosh PowerPoint</Application>
  <PresentationFormat>Bildschirmpräsentation (4:3)</PresentationFormat>
  <Paragraphs>110</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Office-Design</vt:lpstr>
      <vt:lpstr>Blindfolded NLP: Unsupervised Learning for Automatically Generating Topic Labels </vt:lpstr>
      <vt:lpstr>Blindfolded NLP: Unsupervised Learning for Automatically Generating Topic Labels </vt:lpstr>
      <vt:lpstr>PetaByte Research Ltd</vt:lpstr>
      <vt:lpstr>Bibliometrics, scientometrics</vt:lpstr>
      <vt:lpstr>Blindfolded NLP</vt:lpstr>
      <vt:lpstr>The MIA pilot (and news archive)</vt:lpstr>
      <vt:lpstr>Basics</vt:lpstr>
      <vt:lpstr>Corpus, lemmatization</vt:lpstr>
      <vt:lpstr>word2vec </vt:lpstr>
      <vt:lpstr>Then...</vt:lpstr>
      <vt:lpstr>Analysis</vt:lpstr>
      <vt:lpstr>Vec2Word</vt:lpstr>
      <vt:lpstr>Clustering methods tested</vt:lpstr>
      <vt:lpstr>HAC (Hierarchical Agglomerative Clustering)</vt:lpstr>
      <vt:lpstr>GMM (Gaussian Mixture Models)</vt:lpstr>
      <vt:lpstr>DBSCAN (Density-based spatial clustering of applications with noise )</vt:lpstr>
      <vt:lpstr>Results (DBSCAN)</vt:lpstr>
      <vt:lpstr>Resulting clusters (DBSCAN)  and labels (Vec2Word)</vt:lpstr>
      <vt:lpstr>Quality?</vt:lpstr>
      <vt:lpstr>So...</vt:lpstr>
      <vt:lpstr>Thank you!</vt:lpstr>
    </vt:vector>
  </TitlesOfParts>
  <Company>DFKI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Blindfolded NLP: Unsupervised Learning for Automatically Generating Topic Labels </dc:title>
  <dc:creator>George Kampis</dc:creator>
  <cp:lastModifiedBy>George Kampis</cp:lastModifiedBy>
  <cp:revision>69</cp:revision>
  <dcterms:created xsi:type="dcterms:W3CDTF">2016-08-28T11:40:49Z</dcterms:created>
  <dcterms:modified xsi:type="dcterms:W3CDTF">2016-08-29T10:35:37Z</dcterms:modified>
</cp:coreProperties>
</file>